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256" r:id="rId5"/>
    <p:sldId id="262" r:id="rId6"/>
    <p:sldId id="368" r:id="rId7"/>
    <p:sldId id="359" r:id="rId8"/>
    <p:sldId id="360" r:id="rId9"/>
    <p:sldId id="357" r:id="rId10"/>
    <p:sldId id="281" r:id="rId11"/>
    <p:sldId id="282" r:id="rId12"/>
    <p:sldId id="289" r:id="rId13"/>
    <p:sldId id="352" r:id="rId14"/>
    <p:sldId id="298" r:id="rId15"/>
    <p:sldId id="299" r:id="rId16"/>
    <p:sldId id="363" r:id="rId17"/>
    <p:sldId id="304" r:id="rId18"/>
    <p:sldId id="305" r:id="rId19"/>
    <p:sldId id="333" r:id="rId20"/>
    <p:sldId id="314" r:id="rId21"/>
    <p:sldId id="321" r:id="rId22"/>
    <p:sldId id="334" r:id="rId23"/>
    <p:sldId id="338" r:id="rId24"/>
    <p:sldId id="341" r:id="rId25"/>
    <p:sldId id="295" r:id="rId26"/>
    <p:sldId id="296" r:id="rId27"/>
    <p:sldId id="367" r:id="rId28"/>
    <p:sldId id="362" r:id="rId29"/>
    <p:sldId id="365" r:id="rId30"/>
    <p:sldId id="364" r:id="rId31"/>
    <p:sldId id="366" r:id="rId32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361" autoAdjust="0"/>
  </p:normalViewPr>
  <p:slideViewPr>
    <p:cSldViewPr>
      <p:cViewPr varScale="1">
        <p:scale>
          <a:sx n="87" d="100"/>
          <a:sy n="87" d="100"/>
        </p:scale>
        <p:origin x="9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HdaPto\Gastos\Seguimiento%20PND%202018-2022\PPI%202018-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055555555555558E-2"/>
          <c:y val="0.19291025340959428"/>
          <c:w val="0.81388888888888888"/>
          <c:h val="0.77606816603715867"/>
        </c:manualLayout>
      </c:layout>
      <c:pie3DChart>
        <c:varyColors val="1"/>
        <c:ser>
          <c:idx val="0"/>
          <c:order val="0"/>
          <c:tx>
            <c:strRef>
              <c:f>Hoja1!$T$7</c:f>
              <c:strCache>
                <c:ptCount val="1"/>
                <c:pt idx="0">
                  <c:v>Billones $ 2018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FD7-4905-872B-54CFA3E696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FD7-4905-872B-54CFA3E6960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FD7-4905-872B-54CFA3E6960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FD7-4905-872B-54CFA3E6960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FD7-4905-872B-54CFA3E6960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FD7-4905-872B-54CFA3E6960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FD7-4905-872B-54CFA3E69608}"/>
              </c:ext>
            </c:extLst>
          </c:dPt>
          <c:dLbls>
            <c:dLbl>
              <c:idx val="0"/>
              <c:layout>
                <c:manualLayout>
                  <c:x val="7.4806867891513668E-2"/>
                  <c:y val="2.46803003791192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Central</a:t>
                    </a:r>
                    <a:r>
                      <a:rPr lang="en-US" baseline="0"/>
                      <a:t>
</a:t>
                    </a:r>
                    <a:fld id="{240DA6EE-6FB8-4C5C-9394-03144825B16B}" type="PERCENTAGE">
                      <a:rPr lang="en-US" baseline="0"/>
                      <a:pPr>
                        <a:defRPr/>
                      </a:pPr>
                      <a:t>[PORCENTAJE]</a:t>
                    </a:fld>
                    <a:endParaRPr lang="en-US" baseline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FD7-4905-872B-54CFA3E6960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7.417038495188101E-2"/>
                  <c:y val="-7.4083187518226803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FD7-4905-872B-54CFA3E696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3687992125984255E-2"/>
                  <c:y val="-0.1652642898804316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FD7-4905-872B-54CFA3E696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736111111111111"/>
                  <c:y val="-7.08110686245801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449F413-016D-427A-A666-58AF87127AEA}" type="CATEGORYNAME">
                      <a:rPr lang="en-US" sz="90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baseline="0"/>
                      <a:t>
</a:t>
                    </a:r>
                    <a:fld id="{B38AC35C-BCF2-47CA-8388-7BFF212083DC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baseline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FD7-4905-872B-54CFA3E69608}"/>
                </c:ext>
                <c:ext xmlns:c15="http://schemas.microsoft.com/office/drawing/2012/chart" uri="{CE6537A1-D6FC-4f65-9D91-7224C49458BB}">
                  <c15:layout>
                    <c:manualLayout>
                      <c:w val="0.33263888888888887"/>
                      <c:h val="0.12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0.18004527559055117"/>
                  <c:y val="-5.683508311461067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Cooperación</a:t>
                    </a:r>
                    <a:r>
                      <a:rPr lang="en-US" baseline="0"/>
                      <a:t>
</a:t>
                    </a:r>
                    <a:fld id="{65A89672-94F3-44F5-B3D0-9909847D0DC4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[PORCENTAJE]</a:t>
                    </a:fld>
                    <a:endParaRPr lang="en-US" baseline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CFD7-4905-872B-54CFA3E6960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Hoja1!$S$8:$S$14</c:f>
              <c:strCache>
                <c:ptCount val="7"/>
                <c:pt idx="0">
                  <c:v>Central</c:v>
                </c:pt>
                <c:pt idx="1">
                  <c:v>SGP</c:v>
                </c:pt>
                <c:pt idx="2">
                  <c:v>Privado</c:v>
                </c:pt>
                <c:pt idx="3">
                  <c:v>Territorial</c:v>
                </c:pt>
                <c:pt idx="4">
                  <c:v>SGR</c:v>
                </c:pt>
                <c:pt idx="5">
                  <c:v>Descentralizado</c:v>
                </c:pt>
                <c:pt idx="6">
                  <c:v>Cooperación</c:v>
                </c:pt>
              </c:strCache>
            </c:strRef>
          </c:cat>
          <c:val>
            <c:numRef>
              <c:f>Hoja1!$T$8:$T$14</c:f>
              <c:numCache>
                <c:formatCode>General</c:formatCode>
                <c:ptCount val="7"/>
                <c:pt idx="0">
                  <c:v>352.5</c:v>
                </c:pt>
                <c:pt idx="1">
                  <c:v>169.3</c:v>
                </c:pt>
                <c:pt idx="2">
                  <c:v>363.4</c:v>
                </c:pt>
                <c:pt idx="3">
                  <c:v>115.7</c:v>
                </c:pt>
                <c:pt idx="4">
                  <c:v>33.700000000000003</c:v>
                </c:pt>
                <c:pt idx="5">
                  <c:v>57.7</c:v>
                </c:pt>
                <c:pt idx="6">
                  <c:v>4.0999999999999996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FD7-4905-872B-54CFA3E696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C9745DB-4694-448F-B494-E97DEE5D47B1}" type="datetimeFigureOut">
              <a:rPr lang="es-CO" smtClean="0"/>
              <a:t>20/02/2019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9FD16E3-FD43-4422-AB86-CFE19ABD8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9533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hangingPunct="0"/>
            <a:r>
              <a:rPr lang="es-CO" sz="1400" b="1" dirty="0"/>
              <a:t>Choque Petrolero</a:t>
            </a:r>
            <a:r>
              <a:rPr lang="es-CO" sz="1400" dirty="0"/>
              <a:t>: fundamentado en un mayor precio del petróleo ($75 US por barril BRENT) aportaría 0.2 puntos al crecimiento</a:t>
            </a:r>
          </a:p>
          <a:p>
            <a:pPr lvl="0" hangingPunct="0"/>
            <a:endParaRPr lang="es-CO" sz="1400" dirty="0"/>
          </a:p>
          <a:p>
            <a:pPr lvl="0" hangingPunct="0"/>
            <a:r>
              <a:rPr lang="es-CO" sz="1400" b="1" dirty="0"/>
              <a:t>Mayor productividad por mejora regulatoria</a:t>
            </a:r>
            <a:r>
              <a:rPr lang="es-CO" sz="1400" dirty="0"/>
              <a:t>, que aportaría 0,1 puntos por la agilización de trámites y la mejora en las condiciones para realizar negocios.</a:t>
            </a:r>
          </a:p>
          <a:p>
            <a:pPr lvl="0" hangingPunct="0"/>
            <a:endParaRPr lang="es-CO" sz="1400" b="1" dirty="0"/>
          </a:p>
          <a:p>
            <a:pPr lvl="0" hangingPunct="0"/>
            <a:r>
              <a:rPr lang="es-CO" sz="1400" b="1" dirty="0"/>
              <a:t>Apuesta por la agroindustria</a:t>
            </a:r>
            <a:r>
              <a:rPr lang="es-CO" sz="1400" dirty="0"/>
              <a:t>, que aportaría 0.2 puntos al crecimiento por la diversificación de exportaciones, basados en una mayor demanda mundial</a:t>
            </a:r>
          </a:p>
          <a:p>
            <a:pPr lvl="0" hangingPunct="0"/>
            <a:endParaRPr lang="es-CO" sz="1400" dirty="0"/>
          </a:p>
          <a:p>
            <a:pPr lvl="0" hangingPunct="0"/>
            <a:r>
              <a:rPr lang="es-CO" sz="1400" b="1" dirty="0"/>
              <a:t>Economía Naranja</a:t>
            </a:r>
            <a:r>
              <a:rPr lang="es-CO" sz="1400" dirty="0"/>
              <a:t>, que aportaría 0.1 al PIB, por la mejora productiva en los sectores: artes, educación y tecnologías de la información</a:t>
            </a:r>
          </a:p>
          <a:p>
            <a:pPr lvl="0" hangingPunct="0"/>
            <a:endParaRPr lang="es-CO" sz="1400" dirty="0"/>
          </a:p>
          <a:p>
            <a:pPr lvl="0" hangingPunct="0"/>
            <a:r>
              <a:rPr lang="es-CO" sz="1400" b="1" dirty="0"/>
              <a:t>Gastos en educación</a:t>
            </a:r>
            <a:r>
              <a:rPr lang="es-CO" sz="1400" dirty="0"/>
              <a:t>, por el aumento el gasto público en educación en $0,2 billones para cada año durante 2019-2022</a:t>
            </a:r>
          </a:p>
          <a:p>
            <a:pPr lvl="0" hangingPunct="0"/>
            <a:endParaRPr lang="es-CO" sz="1400" dirty="0"/>
          </a:p>
          <a:p>
            <a:pPr lvl="0" hangingPunct="0"/>
            <a:r>
              <a:rPr lang="es-CO" sz="1400" b="1" dirty="0"/>
              <a:t>Regalías</a:t>
            </a:r>
            <a:r>
              <a:rPr lang="es-CO" sz="1400" dirty="0"/>
              <a:t>, que aportaría 0.2% al PIB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D16E3-FD43-4422-AB86-CFE19ABD842B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3124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proyecciones del PND (US$ 75 barril BRENT en promedio 2018 - 2022) lucen optimistas frente a las proyecciones mundiales de la demanda de crudo (entre US$ 65 y US$ 70)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D16E3-FD43-4422-AB86-CFE19ABD842B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973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048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CA0BE2E-48DB-4375-8B1A-07FF3C3E5681}" type="datetimeFigureOut">
              <a:rPr lang="es-CO" smtClean="0"/>
              <a:t>20/02/2019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913702-3546-48F8-A4D6-6A25EE5E22C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422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B52075-F281-4347-9AB4-9CEEFCAF4A0C}" type="datetimeFigureOut">
              <a:rPr lang="es-CO" smtClean="0">
                <a:solidFill>
                  <a:prstClr val="black"/>
                </a:solidFill>
              </a:rPr>
              <a:pPr/>
              <a:t>20/02/2019</a:t>
            </a:fld>
            <a:endParaRPr lang="es-CO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D5A11B-AD2E-4546-80AE-4D5A1095A864}" type="slidenum">
              <a:rPr lang="es-CO" smtClean="0">
                <a:solidFill>
                  <a:prstClr val="black"/>
                </a:solidFill>
              </a:rPr>
              <a:pPr/>
              <a:t>‹Nº›</a:t>
            </a:fld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95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51F516-17FF-4D00-AF6D-0F19802C5E2D}" type="datetimeFigureOut">
              <a:rPr lang="es-ES" smtClean="0"/>
              <a:pPr/>
              <a:t>20/02/2019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4BAC97-5D5B-45FE-A11C-72E9CA77433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833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CA0BE2E-48DB-4375-8B1A-07FF3C3E5681}" type="datetimeFigureOut">
              <a:rPr lang="es-CO" smtClean="0"/>
              <a:t>20/02/2019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913702-3546-48F8-A4D6-6A25EE5E22C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4266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562" y="165468"/>
            <a:ext cx="2360566" cy="7432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4397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" name="1 Rectángulo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3" name="2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696" y="1268760"/>
              <a:ext cx="5760640" cy="45174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2386110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/>
          <p:cNvSpPr/>
          <p:nvPr/>
        </p:nvSpPr>
        <p:spPr>
          <a:xfrm>
            <a:off x="379417" y="3215690"/>
            <a:ext cx="7992888" cy="11373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metas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principales propuestas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son bajas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consideración a la magnitud del problema (formalizar 37.000 títulos equivale al 2,1% de los 1,7 millones de predios, dotación de infraestructura de riego vía construcción y rehabilitación de 150.827 Ha. representa el 0,8% de las tierras potencialmente irrigables en el país -18,6 millones de Has.-).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412561" y="1124744"/>
            <a:ext cx="7992888" cy="7920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propuestas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del plan guardan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correspondencia con el diagnóstico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Pero se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diluyen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al plantear los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objetivos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las metas y los indicadores de resultado (genera dificultades para hacer seguimiento y evaluación de resultados). 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395536" y="2173256"/>
            <a:ext cx="7992888" cy="7920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hay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claridad sobre los mecanismos a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implementar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aspectos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acceso, distribución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subsidios de tierras y el fondo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tierras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395536" y="4585226"/>
            <a:ext cx="7992888" cy="9878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Disparidad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el acopio de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información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sectorial DANE (ENA) – MADR (EVA) y Gremios de la producción. El MADR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utilizó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información del III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Censo Nacional Agropecuario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en el diseño de su política de ordenamiento productivo. 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412561" y="5805264"/>
            <a:ext cx="7992888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se evalúa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impacto de los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incentivos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otorgados a través de instrumentos financieros (Incentivo a la Capitalización Rural – ICR y la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Línea especial de crédito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LEC) a fin de </a:t>
            </a:r>
            <a:r>
              <a:rPr lang="es-CO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redireccionar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 aplicación. </a:t>
            </a:r>
          </a:p>
        </p:txBody>
      </p:sp>
    </p:spTree>
    <p:extLst>
      <p:ext uri="{BB962C8B-B14F-4D97-AF65-F5344CB8AC3E}">
        <p14:creationId xmlns:p14="http://schemas.microsoft.com/office/powerpoint/2010/main" val="2493593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813323"/>
            <a:ext cx="8496944" cy="123135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Contraloría Delegada para el Sector de Minas y Energía</a:t>
            </a:r>
            <a:b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O" sz="1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O" sz="1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O" sz="1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O" sz="1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s-CO" sz="18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62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575556" y="1628800"/>
            <a:ext cx="7992888" cy="6990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retoman los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mismos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indicadores de los anteriores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planes de desarrollo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(contratos, pozos, sísmica).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611560" y="2682483"/>
            <a:ext cx="7992888" cy="6990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continúa con la política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estabilizar precios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combustibles sin embargo la CGR mostró en su estudio sobre este Fondo que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era inviable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que la mejor alternativa era eliminar esta política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611560" y="3670688"/>
            <a:ext cx="7992888" cy="6990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Contrario a la idea original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desregular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el mercado de combustibles, se a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plazaría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4 años más dicha meta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600701" y="4585526"/>
            <a:ext cx="7992888" cy="6990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Meta de 1 millón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nuevos usuarios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gas natural. Es incierto ya que no se tiene previsto aumento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producción de gas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natural.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600701" y="5549745"/>
            <a:ext cx="7992888" cy="6990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poco ambiciosa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sustitución de leña (En el país existen 1,2 millones de usuarios de leña para cocinar).</a:t>
            </a:r>
          </a:p>
        </p:txBody>
      </p:sp>
    </p:spTree>
    <p:extLst>
      <p:ext uri="{BB962C8B-B14F-4D97-AF65-F5344CB8AC3E}">
        <p14:creationId xmlns:p14="http://schemas.microsoft.com/office/powerpoint/2010/main" val="3565295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467544" y="2413891"/>
            <a:ext cx="7992888" cy="6990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Antes eran sólo 5 años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exención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Renta, se pasa a 15 años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 la justificación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ampliarla tanto.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456685" y="1340768"/>
            <a:ext cx="7992888" cy="877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Amplía hasta 2030 la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vigencia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los fondos FAER, PRONE y FAZNI. En PND previos, se hacía por los 4 años del respectivo gobierno; esta medida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excede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el alcance de esta Ley.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467544" y="3402096"/>
            <a:ext cx="7992888" cy="6990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inversión de recursos públicos en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infraestruct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ura concesionada en áreas de servicio exclusivo (Artículo 158), es un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apalancamiento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innecesario 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injustificado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los concesionarios, cuando una concesión se realiza para evitar ese gasto.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456685" y="4316933"/>
            <a:ext cx="7992888" cy="103665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Importante establecer una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meta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para los programas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servicio público domiciliario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energía eléctrica en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zonas no interconectadas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ZNI. El FAZNI y el FAER (Artículo 159). Los recursos pueden ser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insuficientes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para cubrir la totalidad de las necesidades.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456685" y="5569377"/>
            <a:ext cx="7992888" cy="103665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deroga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el artículo 173 de la ley 1753 de 2015 (art. 183 del proyecto de ley) con cual se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elimina la protección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delimitación de páramos para adelantar actividades de exploración y explotación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recursos naturales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renovables, ni construcción de refinerías de hidrocarburos. </a:t>
            </a:r>
          </a:p>
        </p:txBody>
      </p:sp>
    </p:spTree>
    <p:extLst>
      <p:ext uri="{BB962C8B-B14F-4D97-AF65-F5344CB8AC3E}">
        <p14:creationId xmlns:p14="http://schemas.microsoft.com/office/powerpoint/2010/main" val="1640580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2852936"/>
            <a:ext cx="82089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Contraloría Delegada para el Sector Defensa, Justicia y Seguridad</a:t>
            </a:r>
          </a:p>
          <a:p>
            <a:pPr algn="ctr"/>
            <a:endParaRPr lang="es-CO" sz="22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s-CO" sz="22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58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2708920"/>
            <a:ext cx="842493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es-CO" dirty="0"/>
          </a:p>
        </p:txBody>
      </p:sp>
      <p:sp>
        <p:nvSpPr>
          <p:cNvPr id="8" name="Rectángulo redondeado 7"/>
          <p:cNvSpPr/>
          <p:nvPr/>
        </p:nvSpPr>
        <p:spPr>
          <a:xfrm>
            <a:off x="467544" y="1601180"/>
            <a:ext cx="7992888" cy="11077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nota la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ausencia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metas e indicadores importantes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el Sector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(por ejemplo, Índice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congestión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por especialidad de la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rama judicial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Reducción en los inventarios finales de procesos en la rama judicial, Reducción de archivos en las noticias criminales)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486966" y="3010019"/>
            <a:ext cx="7992888" cy="9674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omiten indicadores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importantes (Municipios sin Presencia de Grupos Armados Organizados -GAO- ), el cual resulta útil para determinar la efectividad de las acciones en materia de seguridad.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510208" y="4278580"/>
            <a:ext cx="7992888" cy="118348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el PND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anterior se proyectaron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recursos por $137,4 billones para defensa, justicia y seguridad; En la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propuesta actual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(pacto por la legalidad, referido a los mismos sectores) se proyectan recursos por $126 billones, presentando una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disminución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 cual no se puede determinar claramente los rubros que se recortan, dada la forma agregada de presentación</a:t>
            </a:r>
          </a:p>
        </p:txBody>
      </p:sp>
    </p:spTree>
    <p:extLst>
      <p:ext uri="{BB962C8B-B14F-4D97-AF65-F5344CB8AC3E}">
        <p14:creationId xmlns:p14="http://schemas.microsoft.com/office/powerpoint/2010/main" val="2250497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3356992"/>
            <a:ext cx="82089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Contraloría Delegada para el Sector Social</a:t>
            </a:r>
          </a:p>
          <a:p>
            <a:pPr algn="ctr"/>
            <a:endParaRPr lang="es-CO" sz="22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s-CO" sz="22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40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345604" y="1273277"/>
            <a:ext cx="8031124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El Pacto por la Equidad presenta programas generales </a:t>
            </a:r>
            <a:r>
              <a:rPr lang="es-CO" b="1" dirty="0"/>
              <a:t>sin la descripción </a:t>
            </a:r>
            <a:r>
              <a:rPr lang="es-CO" dirty="0"/>
              <a:t>de los principales subprogramas, con indicación de sus objetivos y metas nacionales, regionales y sectoriales y los proyectos prioritarios de inversión.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323528" y="2708919"/>
            <a:ext cx="8031124" cy="122865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El indicador “Jóvenes en Acción”, presenta un considerable </a:t>
            </a:r>
            <a:r>
              <a:rPr lang="es-CO" b="1" dirty="0"/>
              <a:t>incremento</a:t>
            </a:r>
            <a:r>
              <a:rPr lang="es-CO" dirty="0"/>
              <a:t> en el número de personas atendidas; en tanto, en “Familias en Acción”, se registra una </a:t>
            </a:r>
            <a:r>
              <a:rPr lang="es-CO" b="1" dirty="0"/>
              <a:t>drástica reducción </a:t>
            </a:r>
            <a:r>
              <a:rPr lang="es-CO" dirty="0"/>
              <a:t>de la </a:t>
            </a:r>
            <a:r>
              <a:rPr lang="es-CO" b="1" dirty="0"/>
              <a:t>cobertura</a:t>
            </a:r>
            <a:r>
              <a:rPr lang="es-CO" dirty="0"/>
              <a:t> con respecto a la establecida en las bases del PND 2014-2018, al pasar de 2.706.790 a 2.400.000 familias.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298004" y="4225605"/>
            <a:ext cx="8031124" cy="100359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El indicador “Hogares en </a:t>
            </a:r>
            <a:r>
              <a:rPr lang="es-CO" b="1" dirty="0"/>
              <a:t>pobreza extrema </a:t>
            </a:r>
            <a:r>
              <a:rPr lang="es-CO" dirty="0"/>
              <a:t>acompañados en al menos un ciclo por la Estrategia Unidos”, </a:t>
            </a:r>
            <a:r>
              <a:rPr lang="es-CO" b="1" dirty="0"/>
              <a:t>no presenta meta </a:t>
            </a:r>
            <a:r>
              <a:rPr lang="es-CO" dirty="0"/>
              <a:t>para el cuatrienio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345604" y="5517232"/>
            <a:ext cx="8031124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b="1" dirty="0"/>
              <a:t>En salud</a:t>
            </a:r>
            <a:r>
              <a:rPr lang="es-CO" dirty="0"/>
              <a:t>, preocupa a la CGR con qué recursos de la nación se va a asumir el gasto en </a:t>
            </a:r>
            <a:r>
              <a:rPr lang="es-CO" b="1" dirty="0"/>
              <a:t>servicios no PBS del régimen subsidiado.</a:t>
            </a:r>
          </a:p>
        </p:txBody>
      </p:sp>
    </p:spTree>
    <p:extLst>
      <p:ext uri="{BB962C8B-B14F-4D97-AF65-F5344CB8AC3E}">
        <p14:creationId xmlns:p14="http://schemas.microsoft.com/office/powerpoint/2010/main" val="3343023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/>
          <p:cNvSpPr/>
          <p:nvPr/>
        </p:nvSpPr>
        <p:spPr>
          <a:xfrm>
            <a:off x="395536" y="1482885"/>
            <a:ext cx="8031124" cy="101001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En Implementación de la </a:t>
            </a:r>
            <a:r>
              <a:rPr lang="es-CO" b="1" dirty="0"/>
              <a:t>Jornada Única </a:t>
            </a:r>
            <a:r>
              <a:rPr lang="es-CO" dirty="0"/>
              <a:t>en la Educación Oficial se espera que el porcentaje de estudiantes </a:t>
            </a:r>
            <a:r>
              <a:rPr lang="es-CO" b="1" dirty="0"/>
              <a:t>llegue al 24% </a:t>
            </a:r>
            <a:r>
              <a:rPr lang="es-CO" dirty="0"/>
              <a:t>al final del cuatrienio, menor a lo propuesto por el PND anterior (30% en 2018). 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395536" y="2883107"/>
            <a:ext cx="8031124" cy="82765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No existen</a:t>
            </a:r>
            <a:r>
              <a:rPr lang="es-CO" b="1" dirty="0"/>
              <a:t> indicadores </a:t>
            </a:r>
            <a:r>
              <a:rPr lang="es-CO" dirty="0"/>
              <a:t>definidos en la articulación de la </a:t>
            </a:r>
            <a:r>
              <a:rPr lang="es-CO" b="1" dirty="0"/>
              <a:t>educación secundaria </a:t>
            </a:r>
            <a:r>
              <a:rPr lang="es-CO" dirty="0"/>
              <a:t>y media con la terciaria en la formación de competencias de </a:t>
            </a:r>
            <a:r>
              <a:rPr lang="es-CO" b="1" dirty="0"/>
              <a:t>jóvenes rurales </a:t>
            </a:r>
            <a:r>
              <a:rPr lang="es-CO" dirty="0"/>
              <a:t>que sirvan  a sus emprendimientos.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395536" y="4221088"/>
            <a:ext cx="8031124" cy="82765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La ausencia de </a:t>
            </a:r>
            <a:r>
              <a:rPr lang="es-CO" b="1" dirty="0"/>
              <a:t>información estadística confiable</a:t>
            </a:r>
            <a:r>
              <a:rPr lang="es-CO" dirty="0"/>
              <a:t> impide establecer la magnitud del problema que se enfrenta en </a:t>
            </a:r>
            <a:r>
              <a:rPr lang="es-CO" b="1" dirty="0"/>
              <a:t>relación con la población LGBTI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361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>
            <a:extLst>
              <a:ext uri="{FF2B5EF4-FFF2-40B4-BE49-F238E27FC236}">
                <a16:creationId xmlns:a16="http://schemas.microsoft.com/office/drawing/2014/main" xmlns="" id="{22679145-0855-4BF4-AAC8-E049578CB919}"/>
              </a:ext>
            </a:extLst>
          </p:cNvPr>
          <p:cNvSpPr txBox="1"/>
          <p:nvPr/>
        </p:nvSpPr>
        <p:spPr>
          <a:xfrm>
            <a:off x="539552" y="2996952"/>
            <a:ext cx="82089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Contraloría Delegada Infraestructura Física y Telecomunicaciones, Comercio Exterior y Desarrollo Regional</a:t>
            </a:r>
          </a:p>
        </p:txBody>
      </p:sp>
    </p:spTree>
    <p:extLst>
      <p:ext uri="{BB962C8B-B14F-4D97-AF65-F5344CB8AC3E}">
        <p14:creationId xmlns:p14="http://schemas.microsoft.com/office/powerpoint/2010/main" val="399110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37824" y="1110612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Nacional de Desarrollo 2018 2022</a:t>
            </a:r>
          </a:p>
        </p:txBody>
      </p:sp>
      <p:sp>
        <p:nvSpPr>
          <p:cNvPr id="8" name="Rectángulo redondeado 3">
            <a:extLst>
              <a:ext uri="{FF2B5EF4-FFF2-40B4-BE49-F238E27FC236}">
                <a16:creationId xmlns:a16="http://schemas.microsoft.com/office/drawing/2014/main" xmlns="" id="{FBF30248-97A7-4015-A92B-0249B2FA0ACE}"/>
              </a:ext>
            </a:extLst>
          </p:cNvPr>
          <p:cNvSpPr/>
          <p:nvPr/>
        </p:nvSpPr>
        <p:spPr>
          <a:xfrm>
            <a:off x="445761" y="1541499"/>
            <a:ext cx="8275952" cy="15214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hangingPunct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crecimiento promedio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esperado luce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optimista,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 aún si el crecimiento promedio en el periodo 2014 - 2018 fue del 2,7%.</a:t>
            </a:r>
          </a:p>
          <a:p>
            <a:pPr algn="just" hangingPunct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alcanzar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el promedio de crecimiento del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4.1%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2018-2022, con un crecimiento de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2,6% en 2018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se necesitarían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crecimientos por encima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4%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los años restantes. </a:t>
            </a:r>
          </a:p>
        </p:txBody>
      </p:sp>
      <p:sp>
        <p:nvSpPr>
          <p:cNvPr id="10" name="Rectángulo redondeado 3">
            <a:extLst>
              <a:ext uri="{FF2B5EF4-FFF2-40B4-BE49-F238E27FC236}">
                <a16:creationId xmlns:a16="http://schemas.microsoft.com/office/drawing/2014/main" xmlns="" id="{D39E8E1F-FFAF-4328-9325-1558B87179B8}"/>
              </a:ext>
            </a:extLst>
          </p:cNvPr>
          <p:cNvSpPr/>
          <p:nvPr/>
        </p:nvSpPr>
        <p:spPr>
          <a:xfrm>
            <a:off x="472512" y="3196127"/>
            <a:ext cx="8182608" cy="13834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Hay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incertidumbre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sobre la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economía mundial 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(desaceleración y deuda de China, debilidad USA, guerra comercial, </a:t>
            </a:r>
            <a:r>
              <a:rPr lang="es-CO" sz="1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Brexit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 algn="just"/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desempleo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es un problema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estructura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 y en aumento. Meta de desempleo del PND es difícil de cumplir</a:t>
            </a:r>
          </a:p>
        </p:txBody>
      </p:sp>
      <p:sp>
        <p:nvSpPr>
          <p:cNvPr id="6" name="Rectángulo redondeado 3">
            <a:extLst>
              <a:ext uri="{FF2B5EF4-FFF2-40B4-BE49-F238E27FC236}">
                <a16:creationId xmlns:a16="http://schemas.microsoft.com/office/drawing/2014/main" xmlns="" id="{62236B5F-72E4-4BC3-BA34-3DCDBA99D950}"/>
              </a:ext>
            </a:extLst>
          </p:cNvPr>
          <p:cNvSpPr/>
          <p:nvPr/>
        </p:nvSpPr>
        <p:spPr>
          <a:xfrm>
            <a:off x="456488" y="4707422"/>
            <a:ext cx="8165840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contradictorio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tener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choque petrolero y regalías 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 base del crecimiento y proponer, por otro lado, una diversificación productiva.</a:t>
            </a:r>
          </a:p>
        </p:txBody>
      </p:sp>
    </p:spTree>
    <p:extLst>
      <p:ext uri="{BB962C8B-B14F-4D97-AF65-F5344CB8AC3E}">
        <p14:creationId xmlns:p14="http://schemas.microsoft.com/office/powerpoint/2010/main" val="2854617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429308" y="3092108"/>
            <a:ext cx="8031124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En el </a:t>
            </a:r>
            <a:r>
              <a:rPr lang="es-CO" b="1" dirty="0"/>
              <a:t>transporte</a:t>
            </a:r>
            <a:r>
              <a:rPr lang="es-CO" dirty="0"/>
              <a:t> público, no se presentan </a:t>
            </a:r>
            <a:r>
              <a:rPr lang="es-CO" b="1" dirty="0"/>
              <a:t>estrategias claras </a:t>
            </a:r>
            <a:r>
              <a:rPr lang="es-CO" dirty="0"/>
              <a:t>en cuanto a resiliencia ni financiación del </a:t>
            </a:r>
            <a:r>
              <a:rPr lang="es-CO" b="1" dirty="0"/>
              <a:t>acceso</a:t>
            </a:r>
            <a:r>
              <a:rPr lang="es-CO" dirty="0"/>
              <a:t> para la población más pobre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407604" y="4483410"/>
            <a:ext cx="8031124" cy="112924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En el Art 78. </a:t>
            </a:r>
            <a:r>
              <a:rPr lang="es-CO" b="1" dirty="0"/>
              <a:t>De Concesiones Portuarias </a:t>
            </a:r>
            <a:r>
              <a:rPr lang="es-CO" dirty="0"/>
              <a:t>sobre nuevos emplazamientos se considera pertinente </a:t>
            </a:r>
            <a:r>
              <a:rPr lang="es-CO" b="1" dirty="0"/>
              <a:t>revisar el plazo </a:t>
            </a:r>
            <a:r>
              <a:rPr lang="es-CO" dirty="0"/>
              <a:t>tan amplio que se otorgaría a este tipo de concesiones (80 años).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429308" y="1584512"/>
            <a:ext cx="8031124" cy="112440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No se da </a:t>
            </a:r>
            <a:r>
              <a:rPr lang="es-CO" b="1" dirty="0"/>
              <a:t>continuidad</a:t>
            </a:r>
            <a:r>
              <a:rPr lang="es-CO" dirty="0"/>
              <a:t> al programa de viviendas </a:t>
            </a:r>
            <a:r>
              <a:rPr lang="es-CO" b="1" dirty="0"/>
              <a:t>gratuitas</a:t>
            </a:r>
            <a:r>
              <a:rPr lang="es-CO" dirty="0"/>
              <a:t> que presentó </a:t>
            </a:r>
            <a:r>
              <a:rPr lang="es-CO" b="1" dirty="0"/>
              <a:t>fallas</a:t>
            </a:r>
            <a:r>
              <a:rPr lang="es-CO" dirty="0"/>
              <a:t> en elegibilidad, oportunidad, calidad e incumplimiento de </a:t>
            </a:r>
            <a:r>
              <a:rPr lang="es-CO" b="1" dirty="0"/>
              <a:t>estándares</a:t>
            </a:r>
            <a:r>
              <a:rPr lang="es-CO" dirty="0"/>
              <a:t> técnicos e integración socio-espacial (CGR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393490" y="5874979"/>
            <a:ext cx="8031124" cy="84121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En cuanto a la financiación de los </a:t>
            </a:r>
            <a:r>
              <a:rPr lang="es-CO" b="1" dirty="0"/>
              <a:t>contratos de concesión </a:t>
            </a:r>
            <a:r>
              <a:rPr lang="es-CO" dirty="0"/>
              <a:t>por la modalidad de APP se hace necesario considerar el </a:t>
            </a:r>
            <a:r>
              <a:rPr lang="es-CO" b="1" dirty="0"/>
              <a:t>no exceder </a:t>
            </a:r>
            <a:r>
              <a:rPr lang="es-CO" dirty="0"/>
              <a:t>la capacidad de endeudamiento del Estado</a:t>
            </a:r>
          </a:p>
        </p:txBody>
      </p:sp>
    </p:spTree>
    <p:extLst>
      <p:ext uri="{BB962C8B-B14F-4D97-AF65-F5344CB8AC3E}">
        <p14:creationId xmlns:p14="http://schemas.microsoft.com/office/powerpoint/2010/main" val="1071058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444208" y="6182345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59396" y="1299262"/>
            <a:ext cx="8031124" cy="9621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El plan plurianual de i</a:t>
            </a:r>
            <a:r>
              <a:rPr lang="es-CO" b="1" dirty="0"/>
              <a:t>nversiones</a:t>
            </a:r>
            <a:r>
              <a:rPr lang="es-CO" dirty="0"/>
              <a:t> asigna sólo el 18,7% de los $17,87 billones del sector a la línea 1, la relacionada con la </a:t>
            </a:r>
            <a:r>
              <a:rPr lang="es-CO" b="1" dirty="0"/>
              <a:t>infraestructura</a:t>
            </a:r>
            <a:r>
              <a:rPr lang="es-CO" dirty="0"/>
              <a:t>, la más importante porque el país todavía está en </a:t>
            </a:r>
            <a:r>
              <a:rPr lang="es-CO" b="1" dirty="0"/>
              <a:t>la brecha básica.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429308" y="2568574"/>
            <a:ext cx="8031124" cy="134568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Es necesario</a:t>
            </a:r>
            <a:r>
              <a:rPr lang="es-CO" b="1" dirty="0"/>
              <a:t> revisar </a:t>
            </a:r>
            <a:r>
              <a:rPr lang="es-CO" dirty="0"/>
              <a:t>las cifras del diagnóstico y las metas frente a los </a:t>
            </a:r>
            <a:r>
              <a:rPr lang="es-CO" b="1" dirty="0"/>
              <a:t>resultados preliminares</a:t>
            </a:r>
            <a:r>
              <a:rPr lang="es-CO" dirty="0"/>
              <a:t> del Censo que muestran mayores déficits en servicios públicos y menor </a:t>
            </a:r>
            <a:r>
              <a:rPr lang="es-CO" b="1" dirty="0"/>
              <a:t>población</a:t>
            </a:r>
            <a:r>
              <a:rPr lang="es-CO" dirty="0"/>
              <a:t>, siendo en algunos casos la meta superior al estimado de población de 45,5 millones.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429308" y="4221454"/>
            <a:ext cx="8031124" cy="97243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En la gestión integral de </a:t>
            </a:r>
            <a:r>
              <a:rPr lang="es-CO" b="1" dirty="0"/>
              <a:t>residuos sólidos </a:t>
            </a:r>
            <a:r>
              <a:rPr lang="es-CO" dirty="0"/>
              <a:t>se observa un </a:t>
            </a:r>
            <a:r>
              <a:rPr lang="es-CO" b="1" dirty="0"/>
              <a:t>limitad</a:t>
            </a:r>
            <a:r>
              <a:rPr lang="es-CO" dirty="0"/>
              <a:t>o enfoque preventivo donde se </a:t>
            </a:r>
            <a:r>
              <a:rPr lang="es-CO" b="1" dirty="0"/>
              <a:t>priorice el </a:t>
            </a:r>
            <a:r>
              <a:rPr lang="es-CO" b="1" dirty="0" err="1"/>
              <a:t>reuso</a:t>
            </a:r>
            <a:r>
              <a:rPr lang="es-CO" dirty="0"/>
              <a:t>, el aprovechamiento y el reciclaje. 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29308" y="5558528"/>
            <a:ext cx="8031124" cy="97243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En efecto, es necesario </a:t>
            </a:r>
            <a:r>
              <a:rPr lang="es-CO" b="1" dirty="0"/>
              <a:t>generar incentivos </a:t>
            </a:r>
            <a:r>
              <a:rPr lang="es-CO" dirty="0"/>
              <a:t>mediante un adecuado esquema regulatorio, que impacte en el </a:t>
            </a:r>
            <a:r>
              <a:rPr lang="es-CO" b="1" dirty="0"/>
              <a:t>comportamiento</a:t>
            </a:r>
            <a:r>
              <a:rPr lang="es-CO" dirty="0"/>
              <a:t> de los hogares y empresas prontamente</a:t>
            </a:r>
          </a:p>
        </p:txBody>
      </p:sp>
    </p:spTree>
    <p:extLst>
      <p:ext uri="{BB962C8B-B14F-4D97-AF65-F5344CB8AC3E}">
        <p14:creationId xmlns:p14="http://schemas.microsoft.com/office/powerpoint/2010/main" val="2116360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813322"/>
            <a:ext cx="8496944" cy="183981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Unidad de Postconflicto</a:t>
            </a:r>
            <a:b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O" sz="1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O" sz="1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CO" sz="1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CO" sz="1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s-CO" sz="18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6005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377470" y="1613239"/>
            <a:ext cx="7992888" cy="876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los compromisos del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Acuerdo Final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no se pueden identificar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 clara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respecto de su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población objetivo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responsables, metas, indicadores, y recursos para su implementación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395536" y="2862021"/>
            <a:ext cx="7992888" cy="6990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asignaciones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presupuestales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son específicas a los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programas del Acuerdo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sino hacen parte de los presupuestos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generales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las entidades encargadas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395536" y="3933056"/>
            <a:ext cx="7992888" cy="53309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dificulta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ejercicio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seguimiento y control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 cumplimiento de las metas de los programas de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postconflict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o.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395536" y="4976580"/>
            <a:ext cx="7992888" cy="6990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Además,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obstaculiza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rendición de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cuentas 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 Estado sobre el manejo de los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recursos</a:t>
            </a:r>
            <a:r>
              <a:rPr lang="es-C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aportados por la comunidad </a:t>
            </a:r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internacional.</a:t>
            </a:r>
          </a:p>
        </p:txBody>
      </p:sp>
    </p:spTree>
    <p:extLst>
      <p:ext uri="{BB962C8B-B14F-4D97-AF65-F5344CB8AC3E}">
        <p14:creationId xmlns:p14="http://schemas.microsoft.com/office/powerpoint/2010/main" val="3737937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xmlns="" id="{AF6CBEB6-76A8-47D7-87C7-E8962955F2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5507" y="1556792"/>
          <a:ext cx="8892986" cy="52765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404458">
                  <a:extLst>
                    <a:ext uri="{9D8B030D-6E8A-4147-A177-3AD203B41FA5}">
                      <a16:colId xmlns:a16="http://schemas.microsoft.com/office/drawing/2014/main" xmlns="" val="1409669002"/>
                    </a:ext>
                  </a:extLst>
                </a:gridCol>
                <a:gridCol w="1284701">
                  <a:extLst>
                    <a:ext uri="{9D8B030D-6E8A-4147-A177-3AD203B41FA5}">
                      <a16:colId xmlns:a16="http://schemas.microsoft.com/office/drawing/2014/main" xmlns="" val="745522659"/>
                    </a:ext>
                  </a:extLst>
                </a:gridCol>
                <a:gridCol w="1541641">
                  <a:extLst>
                    <a:ext uri="{9D8B030D-6E8A-4147-A177-3AD203B41FA5}">
                      <a16:colId xmlns:a16="http://schemas.microsoft.com/office/drawing/2014/main" xmlns="" val="1319325913"/>
                    </a:ext>
                  </a:extLst>
                </a:gridCol>
                <a:gridCol w="1520230">
                  <a:extLst>
                    <a:ext uri="{9D8B030D-6E8A-4147-A177-3AD203B41FA5}">
                      <a16:colId xmlns:a16="http://schemas.microsoft.com/office/drawing/2014/main" xmlns="" val="2200667256"/>
                    </a:ext>
                  </a:extLst>
                </a:gridCol>
                <a:gridCol w="1141956">
                  <a:extLst>
                    <a:ext uri="{9D8B030D-6E8A-4147-A177-3AD203B41FA5}">
                      <a16:colId xmlns:a16="http://schemas.microsoft.com/office/drawing/2014/main" xmlns="" val="3631898525"/>
                    </a:ext>
                  </a:extLst>
                </a:gridCol>
              </a:tblGrid>
              <a:tr h="59796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Pacto/Línea</a:t>
                      </a:r>
                      <a:endParaRPr lang="es-CO" sz="10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Plan Plurianual de Inversión</a:t>
                      </a:r>
                      <a:br>
                        <a:rPr lang="es-ES" sz="9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ES" sz="9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(Miles de millones de pesos de 2018)</a:t>
                      </a:r>
                      <a:endParaRPr lang="es-ES" sz="9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Plan Plurianual de Inversión de la paz</a:t>
                      </a:r>
                      <a:br>
                        <a:rPr lang="es-ES" sz="9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ES" sz="9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(Miles de millones de pesos de 2018)</a:t>
                      </a:r>
                      <a:endParaRPr lang="es-ES" sz="9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Plan Plurianual de Inversión de la paz</a:t>
                      </a:r>
                      <a:br>
                        <a:rPr lang="es-ES" sz="9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ES" sz="9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(Porcentaje)</a:t>
                      </a:r>
                      <a:endParaRPr lang="es-ES" sz="9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Orden de pacto con mayor destinación para paz</a:t>
                      </a:r>
                      <a:endParaRPr lang="es-ES" sz="1000" b="1" i="0" u="none" strike="noStrike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0437350"/>
                  </a:ext>
                </a:extLst>
              </a:tr>
              <a:tr h="4199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I. Pacto por la legalidad: seguridad efectiva y justicia transparente para que todos vivamos con libertad y en democracia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126.142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1.125,6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0,9%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2710952138"/>
                  </a:ext>
                </a:extLst>
              </a:tr>
              <a:tr h="4199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II. Pacto por el emprendimiento, la formalización y la productividad: una economía dinámica, incluyente y sostenible que potencie todos nuestros talentos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23.795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2.508,2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10,5%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3853973442"/>
                  </a:ext>
                </a:extLst>
              </a:tr>
              <a:tr h="28175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III. Pacto por la equidad: política social moderna centrada en la familia, eficiente, de calidad y conectada a mercados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507.882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18.114,0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3,6%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1592658988"/>
                  </a:ext>
                </a:extLst>
              </a:tr>
              <a:tr h="28175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IV. Pacto por la sostenibilidad: producir conservando y conservar produciendo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12.456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213,3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1,7%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1977266228"/>
                  </a:ext>
                </a:extLst>
              </a:tr>
              <a:tr h="4199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V. Pacto por la Ciencia, la Tecnología y la Innovación: un sistema para construir el conocimiento de la Colombia del futuro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20.816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167,7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0,8%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2361971609"/>
                  </a:ext>
                </a:extLst>
              </a:tr>
              <a:tr h="28175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VI. Pacto por el transporte y la logística para la competitividad y la integración regional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45.878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68,9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0,2%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2908104980"/>
                  </a:ext>
                </a:extLst>
              </a:tr>
              <a:tr h="4199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VII. Pacto por la transformación digital de Colombia: Gobierno, empresas y hogares conectados con la era del conocimiento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17.874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44,1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0,2%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3535606012"/>
                  </a:ext>
                </a:extLst>
              </a:tr>
              <a:tr h="4199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VIII. Pacto por la calidad y eficiencia de servicios públicos: agua y energía para promover la competitividad y el bienestar de todos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44.037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2.335,2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5,3%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3847859931"/>
                  </a:ext>
                </a:extLst>
              </a:tr>
              <a:tr h="28175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IX. Pacto por los recursos minero-energéticos para el crecimiento sostenible y la expansión de oportunidades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97.876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2097206080"/>
                  </a:ext>
                </a:extLst>
              </a:tr>
              <a:tr h="28175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X. Pacto por la protección y promoción de nuestra cultura y desarrollo de la economía naranja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5.884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177,9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3,0%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4003335255"/>
                  </a:ext>
                </a:extLst>
              </a:tr>
              <a:tr h="28175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XI. Pacto por la Construcción de Paz: Cultura de la legalidad, Convivencia, Estabilización y Víctimas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10.430,5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5853858"/>
                  </a:ext>
                </a:extLst>
              </a:tr>
              <a:tr h="28175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XIII. Pacto por la inclusión de todas las personas con discapacidad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834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22,5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2,7%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511325103"/>
                  </a:ext>
                </a:extLst>
              </a:tr>
              <a:tr h="14356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XV. Pacto por una gestión pública efectiva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7.268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0,6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3190845362"/>
                  </a:ext>
                </a:extLst>
              </a:tr>
              <a:tr h="28175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XVI. Pacto por la Descentralización: conectar territorios, gobiernos y poblaciones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55.763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1.873,4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3,4%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es-CO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645974186"/>
                  </a:ext>
                </a:extLst>
              </a:tr>
              <a:tr h="16037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 general</a:t>
                      </a:r>
                      <a:endParaRPr lang="es-CO" sz="105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1.096.122</a:t>
                      </a:r>
                      <a:endParaRPr lang="es-CO" sz="105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37.083,4</a:t>
                      </a:r>
                      <a:endParaRPr lang="es-CO" sz="105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3,4%</a:t>
                      </a:r>
                      <a:endParaRPr lang="es-CO" sz="105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es-CO" sz="10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747" marR="4747" marT="4747" marB="0" anchor="ctr"/>
                </a:tc>
                <a:extLst>
                  <a:ext uri="{0D108BD9-81ED-4DB2-BD59-A6C34878D82A}">
                    <a16:rowId xmlns:a16="http://schemas.microsoft.com/office/drawing/2014/main" xmlns="" val="2315795386"/>
                  </a:ext>
                </a:extLst>
              </a:tr>
            </a:tbl>
          </a:graphicData>
        </a:graphic>
      </p:graphicFrame>
      <p:sp>
        <p:nvSpPr>
          <p:cNvPr id="23" name="Rectángulo 22">
            <a:extLst>
              <a:ext uri="{FF2B5EF4-FFF2-40B4-BE49-F238E27FC236}">
                <a16:creationId xmlns:a16="http://schemas.microsoft.com/office/drawing/2014/main" xmlns="" id="{F5C8A74A-7BF8-4FE9-A0C4-B53F35F80894}"/>
              </a:ext>
            </a:extLst>
          </p:cNvPr>
          <p:cNvSpPr/>
          <p:nvPr/>
        </p:nvSpPr>
        <p:spPr>
          <a:xfrm>
            <a:off x="755576" y="1124744"/>
            <a:ext cx="813690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CO" sz="16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Análisis del Plan Plurianual de Inversión y su relación con la Paz</a:t>
            </a:r>
          </a:p>
        </p:txBody>
      </p:sp>
    </p:spTree>
    <p:extLst>
      <p:ext uri="{BB962C8B-B14F-4D97-AF65-F5344CB8AC3E}">
        <p14:creationId xmlns:p14="http://schemas.microsoft.com/office/powerpoint/2010/main" val="3605969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74B6A365-282C-4745-AD31-CA3503F036F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6836" y="1196752"/>
          <a:ext cx="6523396" cy="5328592"/>
        </p:xfrm>
        <a:graphic>
          <a:graphicData uri="http://schemas.openxmlformats.org/drawingml/2006/table">
            <a:tbl>
              <a:tblPr/>
              <a:tblGrid>
                <a:gridCol w="1695734">
                  <a:extLst>
                    <a:ext uri="{9D8B030D-6E8A-4147-A177-3AD203B41FA5}">
                      <a16:colId xmlns:a16="http://schemas.microsoft.com/office/drawing/2014/main" xmlns="" val="639384828"/>
                    </a:ext>
                  </a:extLst>
                </a:gridCol>
                <a:gridCol w="1211242">
                  <a:extLst>
                    <a:ext uri="{9D8B030D-6E8A-4147-A177-3AD203B41FA5}">
                      <a16:colId xmlns:a16="http://schemas.microsoft.com/office/drawing/2014/main" xmlns="" val="2299284580"/>
                    </a:ext>
                  </a:extLst>
                </a:gridCol>
                <a:gridCol w="882475">
                  <a:extLst>
                    <a:ext uri="{9D8B030D-6E8A-4147-A177-3AD203B41FA5}">
                      <a16:colId xmlns:a16="http://schemas.microsoft.com/office/drawing/2014/main" xmlns="" val="719530380"/>
                    </a:ext>
                  </a:extLst>
                </a:gridCol>
                <a:gridCol w="1211242">
                  <a:extLst>
                    <a:ext uri="{9D8B030D-6E8A-4147-A177-3AD203B41FA5}">
                      <a16:colId xmlns:a16="http://schemas.microsoft.com/office/drawing/2014/main" xmlns="" val="2775170947"/>
                    </a:ext>
                  </a:extLst>
                </a:gridCol>
                <a:gridCol w="882475">
                  <a:extLst>
                    <a:ext uri="{9D8B030D-6E8A-4147-A177-3AD203B41FA5}">
                      <a16:colId xmlns:a16="http://schemas.microsoft.com/office/drawing/2014/main" xmlns="" val="639749031"/>
                    </a:ext>
                  </a:extLst>
                </a:gridCol>
                <a:gridCol w="640228">
                  <a:extLst>
                    <a:ext uri="{9D8B030D-6E8A-4147-A177-3AD203B41FA5}">
                      <a16:colId xmlns:a16="http://schemas.microsoft.com/office/drawing/2014/main" xmlns="" val="2690131853"/>
                    </a:ext>
                  </a:extLst>
                </a:gridCol>
              </a:tblGrid>
              <a:tr h="60255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30549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MFMP 2019-2022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C6591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PND 2019-2022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8266961"/>
                  </a:ext>
                </a:extLst>
              </a:tr>
              <a:tr h="4786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Billones de $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Billones de $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6518679"/>
                  </a:ext>
                </a:extLst>
              </a:tr>
              <a:tr h="502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PGN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7246900"/>
                  </a:ext>
                </a:extLst>
              </a:tr>
              <a:tr h="502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SGP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4877445"/>
                  </a:ext>
                </a:extLst>
              </a:tr>
              <a:tr h="502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SGR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-$1,0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1851883"/>
                  </a:ext>
                </a:extLst>
              </a:tr>
              <a:tr h="582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Entidades territoriales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-$0,1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0379535"/>
                  </a:ext>
                </a:extLst>
              </a:tr>
              <a:tr h="502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Cooperación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2641541"/>
                  </a:ext>
                </a:extLst>
              </a:tr>
              <a:tr h="502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Inversión privada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5338562"/>
                  </a:ext>
                </a:extLst>
              </a:tr>
              <a:tr h="526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$30,9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$37,1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7974026"/>
                  </a:ext>
                </a:extLst>
              </a:tr>
              <a:tr h="625358">
                <a:tc>
                  <a:txBody>
                    <a:bodyPr/>
                    <a:lstStyle/>
                    <a:p>
                      <a:endParaRPr lang="es-CO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7718999"/>
                  </a:ext>
                </a:extLst>
              </a:tr>
            </a:tbl>
          </a:graphicData>
        </a:graphic>
      </p:graphicFrame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xmlns="" id="{A716A98B-8CE1-4311-938E-17A5C434FCB0}"/>
              </a:ext>
            </a:extLst>
          </p:cNvPr>
          <p:cNvSpPr/>
          <p:nvPr/>
        </p:nvSpPr>
        <p:spPr>
          <a:xfrm>
            <a:off x="7009996" y="2199736"/>
            <a:ext cx="2012003" cy="530482"/>
          </a:xfrm>
          <a:prstGeom prst="roundRect">
            <a:avLst>
              <a:gd name="adj" fmla="val 7433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 Agropecuario                            </a:t>
            </a: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Inclusión Social y Reconciliación.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xmlns="" id="{3FB134CF-5540-4940-B0C9-00A5B819E1A7}"/>
              </a:ext>
            </a:extLst>
          </p:cNvPr>
          <p:cNvSpPr/>
          <p:nvPr/>
        </p:nvSpPr>
        <p:spPr>
          <a:xfrm>
            <a:off x="7009996" y="2699426"/>
            <a:ext cx="2037114" cy="530487"/>
          </a:xfrm>
          <a:prstGeom prst="roundRect">
            <a:avLst>
              <a:gd name="adj" fmla="val 7433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58%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 Educativo                            </a:t>
            </a: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Salud, </a:t>
            </a: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Agua, </a:t>
            </a: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11%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Según regulación SGP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2645BBC3-89B2-4A2B-BAF6-C681503EC110}"/>
              </a:ext>
            </a:extLst>
          </p:cNvPr>
          <p:cNvSpPr/>
          <p:nvPr/>
        </p:nvSpPr>
        <p:spPr>
          <a:xfrm>
            <a:off x="7009996" y="3208992"/>
            <a:ext cx="2037114" cy="530487"/>
          </a:xfrm>
          <a:prstGeom prst="roundRect">
            <a:avLst>
              <a:gd name="adj" fmla="val 7433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endParaRPr lang="es-CO" sz="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Ocad Paz  ,</a:t>
            </a: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22%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Transporte, </a:t>
            </a: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4,4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Vivienda, 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xmlns="" id="{6562EE7A-B786-4777-8360-BFD54839D960}"/>
              </a:ext>
            </a:extLst>
          </p:cNvPr>
          <p:cNvSpPr/>
          <p:nvPr/>
        </p:nvSpPr>
        <p:spPr>
          <a:xfrm>
            <a:off x="7001410" y="3739479"/>
            <a:ext cx="2037114" cy="467069"/>
          </a:xfrm>
          <a:prstGeom prst="roundRect">
            <a:avLst>
              <a:gd name="adj" fmla="val 7433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endParaRPr lang="es-CO" sz="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25%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Sector Salud</a:t>
            </a:r>
          </a:p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endParaRPr lang="es-CO" sz="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xmlns="" id="{BC810139-568B-4280-8EFF-9EB9D3B8029E}"/>
              </a:ext>
            </a:extLst>
          </p:cNvPr>
          <p:cNvSpPr/>
          <p:nvPr/>
        </p:nvSpPr>
        <p:spPr>
          <a:xfrm>
            <a:off x="7001410" y="4208854"/>
            <a:ext cx="2045700" cy="530487"/>
          </a:xfrm>
          <a:prstGeom prst="roundRect">
            <a:avLst>
              <a:gd name="adj" fmla="val 7433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63%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RRI  </a:t>
            </a: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Víctimas,     </a:t>
            </a: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 del Conflicto 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xmlns="" id="{337509FD-8375-4843-8229-687FF467EE74}"/>
              </a:ext>
            </a:extLst>
          </p:cNvPr>
          <p:cNvSpPr/>
          <p:nvPr/>
        </p:nvSpPr>
        <p:spPr>
          <a:xfrm>
            <a:off x="7001409" y="4748740"/>
            <a:ext cx="2045699" cy="530486"/>
          </a:xfrm>
          <a:prstGeom prst="roundRect">
            <a:avLst>
              <a:gd name="adj" fmla="val 7433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49%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 Educativo                           </a:t>
            </a:r>
          </a:p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44%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Agropecuario,</a:t>
            </a:r>
          </a:p>
          <a:p>
            <a:pPr algn="ctr" defTabSz="499929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O" sz="8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7% </a:t>
            </a:r>
            <a:r>
              <a:rPr lang="es-CO" sz="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Vivienda</a:t>
            </a: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xmlns="" id="{1ABEECEC-E6B4-4B7D-8D6F-AAA8606817B0}"/>
              </a:ext>
            </a:extLst>
          </p:cNvPr>
          <p:cNvCxnSpPr/>
          <p:nvPr/>
        </p:nvCxnSpPr>
        <p:spPr>
          <a:xfrm>
            <a:off x="6660232" y="2492896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386C11DF-DBB9-4C54-B62C-4A61A540ED64}"/>
              </a:ext>
            </a:extLst>
          </p:cNvPr>
          <p:cNvCxnSpPr/>
          <p:nvPr/>
        </p:nvCxnSpPr>
        <p:spPr>
          <a:xfrm>
            <a:off x="6660232" y="2996952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xmlns="" id="{CA2F338F-79C3-41C5-963A-D4CFE4A09D88}"/>
              </a:ext>
            </a:extLst>
          </p:cNvPr>
          <p:cNvCxnSpPr/>
          <p:nvPr/>
        </p:nvCxnSpPr>
        <p:spPr>
          <a:xfrm>
            <a:off x="6660232" y="3501008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xmlns="" id="{5333DC3E-9C9D-485C-BBC6-98953AF05535}"/>
              </a:ext>
            </a:extLst>
          </p:cNvPr>
          <p:cNvCxnSpPr/>
          <p:nvPr/>
        </p:nvCxnSpPr>
        <p:spPr>
          <a:xfrm>
            <a:off x="6660232" y="4077072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xmlns="" id="{23178CA4-8796-4616-9C27-7B9CFC03278F}"/>
              </a:ext>
            </a:extLst>
          </p:cNvPr>
          <p:cNvCxnSpPr/>
          <p:nvPr/>
        </p:nvCxnSpPr>
        <p:spPr>
          <a:xfrm>
            <a:off x="6660232" y="4581128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xmlns="" id="{E10F2F96-E968-428B-840F-A2A488447E2F}"/>
              </a:ext>
            </a:extLst>
          </p:cNvPr>
          <p:cNvCxnSpPr/>
          <p:nvPr/>
        </p:nvCxnSpPr>
        <p:spPr>
          <a:xfrm>
            <a:off x="6660232" y="5085184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xmlns="" id="{A7394A24-40A2-47ED-A148-F1A60714B9F9}"/>
              </a:ext>
            </a:extLst>
          </p:cNvPr>
          <p:cNvSpPr/>
          <p:nvPr/>
        </p:nvSpPr>
        <p:spPr>
          <a:xfrm>
            <a:off x="0" y="6309320"/>
            <a:ext cx="45719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Fuente: </a:t>
            </a:r>
            <a:r>
              <a:rPr lang="es-CO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MFMP 2018, PND Parte General 2019-2022</a:t>
            </a:r>
          </a:p>
          <a:p>
            <a:r>
              <a:rPr lang="es-CO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Los lineamientos SGP y Et no están dados</a:t>
            </a:r>
          </a:p>
          <a:p>
            <a:endParaRPr lang="es-E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36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3356992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Integración de los ODS en el PND</a:t>
            </a:r>
          </a:p>
          <a:p>
            <a:pPr algn="ctr"/>
            <a:endParaRPr lang="es-CO" sz="22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03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467544" y="1438259"/>
            <a:ext cx="8031124" cy="132152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b="1" dirty="0"/>
              <a:t>Indicadores y metas </a:t>
            </a:r>
            <a:r>
              <a:rPr lang="es-CO" dirty="0"/>
              <a:t>del plan asociados a un ODS en </a:t>
            </a:r>
            <a:r>
              <a:rPr lang="es-CO" b="1" dirty="0"/>
              <a:t>forma genera</a:t>
            </a:r>
            <a:r>
              <a:rPr lang="es-CO" dirty="0"/>
              <a:t>l. Obedece más a una relación temática que a la c</a:t>
            </a:r>
            <a:r>
              <a:rPr lang="es-CO" b="1" dirty="0"/>
              <a:t>orrespondencia </a:t>
            </a:r>
            <a:r>
              <a:rPr lang="es-CO" dirty="0"/>
              <a:t>directa con las metas e indicadores de los ODS globales. </a:t>
            </a: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 impide saber qué tan alineado está el plan al respecto.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445418" y="2922470"/>
            <a:ext cx="8031124" cy="866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Formulación de las bases del PND 2018-2022 </a:t>
            </a:r>
            <a:r>
              <a:rPr lang="es-CO" b="1" dirty="0"/>
              <a:t>por silos</a:t>
            </a:r>
            <a:r>
              <a:rPr lang="es-CO" dirty="0"/>
              <a:t>, por el desfase entre la </a:t>
            </a:r>
            <a:r>
              <a:rPr lang="es-CO" b="1" dirty="0"/>
              <a:t>formulación</a:t>
            </a:r>
            <a:r>
              <a:rPr lang="es-CO" dirty="0"/>
              <a:t> del PND 2019-2022 y la definición de los Planes de Trabajo ODS (PT-ODS) por las </a:t>
            </a:r>
            <a:r>
              <a:rPr lang="es-CO" b="1" dirty="0"/>
              <a:t>entidades </a:t>
            </a:r>
            <a:r>
              <a:rPr lang="es-CO" dirty="0"/>
              <a:t>del Gobierno nacional.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467544" y="4098217"/>
            <a:ext cx="8031124" cy="105897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b="1" dirty="0"/>
              <a:t>Insuficiente</a:t>
            </a:r>
            <a:r>
              <a:rPr lang="es-CO" dirty="0"/>
              <a:t> integración de la A2030 y los ODS en las </a:t>
            </a:r>
            <a:r>
              <a:rPr lang="es-CO" b="1" dirty="0"/>
              <a:t>metas regionales</a:t>
            </a:r>
            <a:r>
              <a:rPr lang="es-CO" dirty="0"/>
              <a:t>. Para lograr la </a:t>
            </a:r>
            <a:r>
              <a:rPr lang="es-CO" b="1" dirty="0"/>
              <a:t>coherencia</a:t>
            </a:r>
            <a:r>
              <a:rPr lang="es-CO" dirty="0"/>
              <a:t> vertical de políticas es necesario </a:t>
            </a:r>
            <a:r>
              <a:rPr lang="es-CO" b="1" dirty="0"/>
              <a:t>concretar la articulación </a:t>
            </a:r>
            <a:r>
              <a:rPr lang="es-CO" dirty="0"/>
              <a:t>de las políticas territoriales con las políticas nacionales asociadas con los ODS.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467544" y="5512715"/>
            <a:ext cx="8031124" cy="86861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Fal</a:t>
            </a:r>
            <a:r>
              <a:rPr lang="es-CO" b="1" dirty="0"/>
              <a:t>ta definición </a:t>
            </a:r>
            <a:r>
              <a:rPr lang="es-CO" dirty="0"/>
              <a:t>de indicadores y </a:t>
            </a:r>
            <a:r>
              <a:rPr lang="es-CO" b="1" dirty="0"/>
              <a:t>metas</a:t>
            </a:r>
            <a:r>
              <a:rPr lang="es-CO" dirty="0"/>
              <a:t> para los grupos vulnerables. No presentan de manera </a:t>
            </a:r>
            <a:r>
              <a:rPr lang="es-CO" b="1" dirty="0"/>
              <a:t>explícit</a:t>
            </a:r>
            <a:r>
              <a:rPr lang="es-CO" dirty="0"/>
              <a:t>a indicadores ni metas en para grupos indígenas, negros, afros, raizales, </a:t>
            </a:r>
            <a:r>
              <a:rPr lang="es-CO" dirty="0" err="1"/>
              <a:t>palenqueros</a:t>
            </a:r>
            <a:r>
              <a:rPr lang="es-CO" dirty="0"/>
              <a:t> y </a:t>
            </a:r>
            <a:r>
              <a:rPr lang="es-CO" dirty="0" err="1"/>
              <a:t>Rrom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789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323528" y="1484784"/>
            <a:ext cx="8031124" cy="122865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Vacíos de información y datos </a:t>
            </a:r>
            <a:r>
              <a:rPr lang="es-CO" b="1" dirty="0"/>
              <a:t>desactualizados</a:t>
            </a:r>
            <a:r>
              <a:rPr lang="es-CO" dirty="0"/>
              <a:t> frente al censo. La formulación de las bases del PND 2018-2022 aún </a:t>
            </a:r>
            <a:r>
              <a:rPr lang="es-CO" b="1" dirty="0"/>
              <a:t>no incorpora </a:t>
            </a:r>
            <a:r>
              <a:rPr lang="es-CO" dirty="0"/>
              <a:t>la información del censo, lo que requeriría la </a:t>
            </a:r>
            <a:r>
              <a:rPr lang="es-CO" b="1" dirty="0"/>
              <a:t>actualización</a:t>
            </a:r>
            <a:r>
              <a:rPr lang="es-CO" dirty="0"/>
              <a:t> de indicadores y metas tanto del CONPES 3918 (Hoja de ruta cumplimiento ODS) como del PND 2019-2022.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323528" y="2852936"/>
            <a:ext cx="8031124" cy="9361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PND 2018-2022 </a:t>
            </a:r>
            <a:r>
              <a:rPr lang="es-CO" b="1" dirty="0"/>
              <a:t>no discrimina </a:t>
            </a:r>
            <a:r>
              <a:rPr lang="es-CO" dirty="0"/>
              <a:t>los indicadores y metas nacionales frente a las metas e indica</a:t>
            </a:r>
            <a:r>
              <a:rPr lang="es-CO" b="1" dirty="0"/>
              <a:t>dores globales</a:t>
            </a:r>
            <a:r>
              <a:rPr lang="es-CO" dirty="0"/>
              <a:t>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323528" y="4365104"/>
            <a:ext cx="8031124" cy="97535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/>
              <a:t> Plan Plurianual de </a:t>
            </a:r>
            <a:r>
              <a:rPr lang="es-CO" b="1" dirty="0"/>
              <a:t>Inversiones presenta </a:t>
            </a:r>
            <a:r>
              <a:rPr lang="es-CO" dirty="0"/>
              <a:t>recursos de manera global, no es posible determinar los recursos destinados al </a:t>
            </a:r>
            <a:r>
              <a:rPr lang="es-CO" b="1" dirty="0"/>
              <a:t>logro de la Agenda </a:t>
            </a:r>
            <a:r>
              <a:rPr lang="es-CO" dirty="0"/>
              <a:t>2030 y de los ODS para el periodo 2019-2022</a:t>
            </a:r>
          </a:p>
        </p:txBody>
      </p:sp>
    </p:spTree>
    <p:extLst>
      <p:ext uri="{BB962C8B-B14F-4D97-AF65-F5344CB8AC3E}">
        <p14:creationId xmlns:p14="http://schemas.microsoft.com/office/powerpoint/2010/main" val="395017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A89651-F726-463A-B47B-E9AB25450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4B83459-F062-44F3-B404-0E3EAC778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843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37824" y="1110612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Nacional de Desarrollo 2018 2022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6260930"/>
            <a:ext cx="5613334" cy="210364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123728" y="2294472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Exportaciones de servicios, Colombia (millones de US$)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8FA0B027-28B1-4B87-8EE6-1780665DB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772935"/>
            <a:ext cx="7598679" cy="3176345"/>
          </a:xfrm>
          <a:prstGeom prst="rect">
            <a:avLst/>
          </a:prstGeom>
        </p:spPr>
      </p:pic>
      <p:sp>
        <p:nvSpPr>
          <p:cNvPr id="9" name="Rectángulo redondeado 3">
            <a:extLst>
              <a:ext uri="{FF2B5EF4-FFF2-40B4-BE49-F238E27FC236}">
                <a16:creationId xmlns:a16="http://schemas.microsoft.com/office/drawing/2014/main" xmlns="" id="{90E839BA-0294-4AED-AD37-491EC8ACA65E}"/>
              </a:ext>
            </a:extLst>
          </p:cNvPr>
          <p:cNvSpPr/>
          <p:nvPr/>
        </p:nvSpPr>
        <p:spPr>
          <a:xfrm>
            <a:off x="597999" y="1607213"/>
            <a:ext cx="7891160" cy="64633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economía naranja 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muy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importante aunque insuficiente 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 convertirse en el principal dinamizador de las exportaciones</a:t>
            </a:r>
          </a:p>
        </p:txBody>
      </p:sp>
    </p:spTree>
    <p:extLst>
      <p:ext uri="{BB962C8B-B14F-4D97-AF65-F5344CB8AC3E}">
        <p14:creationId xmlns:p14="http://schemas.microsoft.com/office/powerpoint/2010/main" val="4078640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37824" y="1110612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Nacional de Desarrollo 2018 2022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229912" y="282176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dirty="0"/>
              <a:t>Precio del petróleo y tasa de cambio, Colombia.</a:t>
            </a:r>
          </a:p>
          <a:p>
            <a:pPr algn="ctr"/>
            <a:r>
              <a:rPr lang="es-CO" sz="1400" b="1" dirty="0"/>
              <a:t>Promedios mensuales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6525344"/>
            <a:ext cx="5613334" cy="2103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6E022B8A-DF6B-43C9-8FCA-5B7C22D743F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912" y="3363507"/>
            <a:ext cx="6408712" cy="3099566"/>
          </a:xfrm>
          <a:prstGeom prst="rect">
            <a:avLst/>
          </a:prstGeom>
        </p:spPr>
      </p:pic>
      <p:sp>
        <p:nvSpPr>
          <p:cNvPr id="10" name="Rectángulo redondeado 3">
            <a:extLst>
              <a:ext uri="{FF2B5EF4-FFF2-40B4-BE49-F238E27FC236}">
                <a16:creationId xmlns:a16="http://schemas.microsoft.com/office/drawing/2014/main" xmlns="" id="{38D7906E-A525-4301-9835-9D1D11CC4A26}"/>
              </a:ext>
            </a:extLst>
          </p:cNvPr>
          <p:cNvSpPr/>
          <p:nvPr/>
        </p:nvSpPr>
        <p:spPr>
          <a:xfrm>
            <a:off x="596700" y="1541499"/>
            <a:ext cx="7891160" cy="123942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precios del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petróleo y la tasa de cambio 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mantienen su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volatilidad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Un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choque petrolero 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incremente el BRENT a más de US$70/barril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poco probable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Las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proyecciones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del PND son </a:t>
            </a:r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optimistas</a:t>
            </a:r>
            <a:r>
              <a:rPr lang="es-CO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frente a las proyecciones mundiales de la demanda de crudo</a:t>
            </a:r>
          </a:p>
        </p:txBody>
      </p:sp>
    </p:spTree>
    <p:extLst>
      <p:ext uri="{BB962C8B-B14F-4D97-AF65-F5344CB8AC3E}">
        <p14:creationId xmlns:p14="http://schemas.microsoft.com/office/powerpoint/2010/main" val="427829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93747" y="1009904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Plurianual de inversiones –PPI-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251520" y="4905999"/>
            <a:ext cx="8827146" cy="11141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PND es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bastante robusto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términos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económicos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siendo el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componente privado un 33%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 total, lo que lo convierte en un componente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muy significativo difícil de evaluar y cuantificar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su ejecución al igual que el componente privado para la paz.</a:t>
            </a:r>
            <a:endParaRPr lang="es-CO" sz="1600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448386"/>
              </p:ext>
            </p:extLst>
          </p:nvPr>
        </p:nvGraphicFramePr>
        <p:xfrm>
          <a:off x="2195736" y="1736878"/>
          <a:ext cx="4572000" cy="282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512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998" y="2636912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 Medio Ambiente</a:t>
            </a:r>
          </a:p>
          <a:p>
            <a:pPr algn="ctr"/>
            <a:endParaRPr lang="es-CO" sz="22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Pacto por la sostenibilidad: producir conservando y conservar produciendo.</a:t>
            </a:r>
          </a:p>
          <a:p>
            <a:pPr algn="ctr"/>
            <a:endParaRPr lang="es-CO" sz="22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s-CO" sz="20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3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/>
          <p:cNvSpPr/>
          <p:nvPr/>
        </p:nvSpPr>
        <p:spPr>
          <a:xfrm>
            <a:off x="476657" y="1785299"/>
            <a:ext cx="7992888" cy="70759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mayoría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las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acciones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propuestas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tienen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indicadores ni metas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Se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dificulta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el control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resultados y fiscal</a:t>
            </a:r>
            <a:r>
              <a:rPr lang="es-CO" sz="1600" dirty="0"/>
              <a:t>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476657" y="2845358"/>
            <a:ext cx="7992888" cy="7116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Propuestas poco claras de articulación y coordinación entre los sectores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(SIAC, </a:t>
            </a:r>
            <a:r>
              <a:rPr lang="es-CO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CARs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472113" y="3853470"/>
            <a:ext cx="7992888" cy="7116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hay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líneas ni estrategias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contrarrestar efectos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ambientales de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cultivos ilícitos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451450" y="4837130"/>
            <a:ext cx="7992888" cy="75211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las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bases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 en el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articulado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establecen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fuentes de financiación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 </a:t>
            </a:r>
            <a:r>
              <a:rPr lang="es-CO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pacto IV 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(Pacto por la sostenibilidad: producir conservando y conservar produciendo</a:t>
            </a:r>
          </a:p>
        </p:txBody>
      </p:sp>
    </p:spTree>
    <p:extLst>
      <p:ext uri="{BB962C8B-B14F-4D97-AF65-F5344CB8AC3E}">
        <p14:creationId xmlns:p14="http://schemas.microsoft.com/office/powerpoint/2010/main" val="1428503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998" y="2636912"/>
            <a:ext cx="9144000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31800" algn="ctr">
              <a:lnSpc>
                <a:spcPct val="150000"/>
              </a:lnSpc>
              <a:spcAft>
                <a:spcPts val="0"/>
              </a:spcAft>
            </a:pPr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 </a:t>
            </a:r>
            <a:r>
              <a:rPr lang="es-ES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Agropecuario</a:t>
            </a:r>
            <a:endParaRPr lang="es-CO" sz="22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s-CO" sz="22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Pacto por el emprendimiento y la productividad</a:t>
            </a:r>
          </a:p>
          <a:p>
            <a:pPr algn="ctr"/>
            <a:endParaRPr lang="es-CO" sz="22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s-CO" sz="20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288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 Macro PND2 version recorta" id="{B50A12BD-FC70-4044-8FA5-5A5F854FE001}" vid="{6F2E7442-6CE9-482B-9AFF-F84BE520993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94ED23A715FB46A7E066FF53BE09E3" ma:contentTypeVersion="8" ma:contentTypeDescription="Crear nuevo documento." ma:contentTypeScope="" ma:versionID="2aa0a807a290815f1e7086f7c3d4a00b">
  <xsd:schema xmlns:xsd="http://www.w3.org/2001/XMLSchema" xmlns:xs="http://www.w3.org/2001/XMLSchema" xmlns:p="http://schemas.microsoft.com/office/2006/metadata/properties" xmlns:ns2="0c63da43-f665-4f97-8663-a8354282bd50" xmlns:ns3="a8d079a8-8c01-44bc-8143-4806ce32a331" targetNamespace="http://schemas.microsoft.com/office/2006/metadata/properties" ma:root="true" ma:fieldsID="4635ea949e9bd0a294ce76defe4fc408" ns2:_="" ns3:_="">
    <xsd:import namespace="0c63da43-f665-4f97-8663-a8354282bd50"/>
    <xsd:import namespace="a8d079a8-8c01-44bc-8143-4806ce32a3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3da43-f665-4f97-8663-a8354282bd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079a8-8c01-44bc-8143-4806ce32a33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84E666-9C39-457F-AB6A-8DB6412FD2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2B5B57-C642-4025-92EA-DFF1FC0C84F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c63da43-f665-4f97-8663-a8354282bd50"/>
    <ds:schemaRef ds:uri="http://schemas.microsoft.com/office/2006/documentManagement/types"/>
    <ds:schemaRef ds:uri="a8d079a8-8c01-44bc-8143-4806ce32a33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3B2F50B-3B3F-471A-9422-B47D399B615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c63da43-f665-4f97-8663-a8354282bd50"/>
    <ds:schemaRef ds:uri="a8d079a8-8c01-44bc-8143-4806ce32a33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Macro PND2 version recorta</Template>
  <TotalTime>125</TotalTime>
  <Words>2611</Words>
  <Application>Microsoft Office PowerPoint</Application>
  <PresentationFormat>Presentación en pantalla (4:3)</PresentationFormat>
  <Paragraphs>246</Paragraphs>
  <Slides>28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Contraloría Delegada para el Sector de Minas y Energía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Unidad de Postconflicto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David Castillo Arbelaez (CGR)</dc:creator>
  <cp:lastModifiedBy>Carmen Elena Gutierrez Cuta</cp:lastModifiedBy>
  <cp:revision>5</cp:revision>
  <cp:lastPrinted>2019-02-19T21:16:31Z</cp:lastPrinted>
  <dcterms:created xsi:type="dcterms:W3CDTF">2019-02-18T23:36:46Z</dcterms:created>
  <dcterms:modified xsi:type="dcterms:W3CDTF">2019-02-20T14:42:08Z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0x0101007794ED23A715FB46A7E066FF53BE09E3</vt:lpwstr>
  </property>
</Properties>
</file>