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90" r:id="rId21"/>
    <p:sldId id="287" r:id="rId22"/>
    <p:sldId id="284" r:id="rId23"/>
    <p:sldId id="285" r:id="rId24"/>
    <p:sldId id="286" r:id="rId25"/>
    <p:sldId id="289" r:id="rId2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7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9B02BF-E997-4A81-B70E-23306991BCA8}" type="datetimeFigureOut">
              <a:rPr lang="es-CO" smtClean="0"/>
              <a:pPr/>
              <a:t>17/01/2012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B21E15-5D07-4F8D-988F-A71E0C65BC6C}"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CB21E15-5D07-4F8D-988F-A71E0C65BC6C}" type="slidenum">
              <a:rPr lang="es-CO" smtClean="0"/>
              <a:pPr/>
              <a:t>15</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CB21E15-5D07-4F8D-988F-A71E0C65BC6C}" type="slidenum">
              <a:rPr lang="es-CO" smtClean="0"/>
              <a:pPr/>
              <a:t>19</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4" name="6 Rectángulo"/>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7" name="27 Marcador de fecha"/>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3B30ABBD-85A0-4C21-82D2-DEC5A881C1FF}" type="datetimeFigureOut">
              <a:rPr lang="es-ES"/>
              <a:pPr>
                <a:defRPr/>
              </a:pPr>
              <a:t>17/01/2012</a:t>
            </a:fld>
            <a:endParaRPr lang="es-ES"/>
          </a:p>
        </p:txBody>
      </p:sp>
      <p:sp>
        <p:nvSpPr>
          <p:cNvPr id="10" name="16 Marcador de pie de página"/>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s-ES"/>
          </a:p>
        </p:txBody>
      </p:sp>
      <p:sp>
        <p:nvSpPr>
          <p:cNvPr id="11"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1957A01E-DF2F-420D-BD80-1D43E9F85F3A}"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C1AEE661-6A06-418E-80A1-F30967C4CAB1}" type="datetimeFigureOut">
              <a:rPr lang="es-ES"/>
              <a:pPr>
                <a:defRPr/>
              </a:pPr>
              <a:t>17/01/2012</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D80CF0E5-130A-4281-B06B-6DBC0A128EFA}"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6 Rectángulo"/>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Título vertical"/>
          <p:cNvSpPr>
            <a:spLocks noGrp="1"/>
          </p:cNvSpPr>
          <p:nvPr>
            <p:ph type="title" orient="vert"/>
          </p:nvPr>
        </p:nvSpPr>
        <p:spPr>
          <a:xfrm>
            <a:off x="6553200" y="609600"/>
            <a:ext cx="2057400" cy="5516563"/>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a:xfrm>
            <a:off x="6553200" y="6248400"/>
            <a:ext cx="2209800" cy="365125"/>
          </a:xfrm>
        </p:spPr>
        <p:txBody>
          <a:bodyPr/>
          <a:lstStyle>
            <a:lvl1pPr>
              <a:defRPr/>
            </a:lvl1pPr>
          </a:lstStyle>
          <a:p>
            <a:pPr>
              <a:defRPr/>
            </a:pPr>
            <a:fld id="{AE544BE3-7247-4A30-BCB4-4D52AA6EEA5B}" type="datetimeFigureOut">
              <a:rPr lang="es-ES"/>
              <a:pPr>
                <a:defRPr/>
              </a:pPr>
              <a:t>17/01/2012</a:t>
            </a:fld>
            <a:endParaRPr lang="es-ES"/>
          </a:p>
        </p:txBody>
      </p:sp>
      <p:sp>
        <p:nvSpPr>
          <p:cNvPr id="8" name="4 Marcador de pie de página"/>
          <p:cNvSpPr>
            <a:spLocks noGrp="1"/>
          </p:cNvSpPr>
          <p:nvPr>
            <p:ph type="ftr" sz="quarter" idx="11"/>
          </p:nvPr>
        </p:nvSpPr>
        <p:spPr>
          <a:xfrm>
            <a:off x="457200" y="6248400"/>
            <a:ext cx="5573713" cy="365125"/>
          </a:xfrm>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a:xfrm rot="5400000">
            <a:off x="5989638" y="144462"/>
            <a:ext cx="533400" cy="244475"/>
          </a:xfrm>
        </p:spPr>
        <p:txBody>
          <a:bodyPr/>
          <a:lstStyle>
            <a:lvl1pPr>
              <a:defRPr/>
            </a:lvl1pPr>
          </a:lstStyle>
          <a:p>
            <a:pPr>
              <a:defRPr/>
            </a:pPr>
            <a:fld id="{C3D99C4D-5B59-4B7E-BC49-36AB363221D2}"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612648" y="1600200"/>
            <a:ext cx="81534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D963B638-0EE4-4CB6-BE1F-51540FD20F56}" type="datetimeFigureOut">
              <a:rPr lang="es-ES"/>
              <a:pPr>
                <a:defRPr/>
              </a:pPr>
              <a:t>17/01/2012</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4666DF18-B457-4393-95F0-76A665D39F1D}"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4"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Marcador de texto"/>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s-ES" smtClean="0"/>
              <a:t>Haga clic para modificar el estilo de título del patrón</a:t>
            </a:r>
            <a:endParaRPr lang="en-US"/>
          </a:p>
        </p:txBody>
      </p:sp>
      <p:sp>
        <p:nvSpPr>
          <p:cNvPr id="7" name="11 Marcador de fecha"/>
          <p:cNvSpPr>
            <a:spLocks noGrp="1"/>
          </p:cNvSpPr>
          <p:nvPr>
            <p:ph type="dt" sz="half" idx="10"/>
          </p:nvPr>
        </p:nvSpPr>
        <p:spPr/>
        <p:txBody>
          <a:bodyPr/>
          <a:lstStyle>
            <a:lvl1pPr>
              <a:defRPr/>
            </a:lvl1pPr>
          </a:lstStyle>
          <a:p>
            <a:pPr>
              <a:defRPr/>
            </a:pPr>
            <a:fld id="{2F032D28-77BC-4D23-8A95-5E3C5F3CFC59}" type="datetimeFigureOut">
              <a:rPr lang="es-ES"/>
              <a:pPr>
                <a:defRPr/>
              </a:pPr>
              <a:t>17/01/2012</a:t>
            </a:fld>
            <a:endParaRPr lang="es-ES"/>
          </a:p>
        </p:txBody>
      </p:sp>
      <p:sp>
        <p:nvSpPr>
          <p:cNvPr id="8" name="12 Marcador de número de diapositiva"/>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F775F34A-B0AF-4630-9EC3-479F085F2BB3}" type="slidenum">
              <a:rPr lang="es-ES"/>
              <a:pPr>
                <a:defRPr/>
              </a:pPr>
              <a:t>‹Nº›</a:t>
            </a:fld>
            <a:endParaRPr lang="es-ES"/>
          </a:p>
        </p:txBody>
      </p:sp>
      <p:sp>
        <p:nvSpPr>
          <p:cNvPr id="9" name="13 Marcador de pie de página"/>
          <p:cNvSpPr>
            <a:spLocks noGrp="1"/>
          </p:cNvSpPr>
          <p:nvPr>
            <p:ph type="ftr" sz="quarter" idx="12"/>
          </p:nvPr>
        </p:nvSpPr>
        <p:spPr/>
        <p:txBody>
          <a:bodyPr/>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609600"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844901" y="1589567"/>
            <a:ext cx="38862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7 Marcador de fecha"/>
          <p:cNvSpPr>
            <a:spLocks noGrp="1"/>
          </p:cNvSpPr>
          <p:nvPr>
            <p:ph type="dt" sz="half" idx="10"/>
          </p:nvPr>
        </p:nvSpPr>
        <p:spPr/>
        <p:txBody>
          <a:bodyPr rtlCol="0"/>
          <a:lstStyle>
            <a:lvl1pPr>
              <a:defRPr/>
            </a:lvl1pPr>
          </a:lstStyle>
          <a:p>
            <a:pPr>
              <a:defRPr/>
            </a:pPr>
            <a:fld id="{10AF3536-F8B5-47EC-98AC-CAE3704E2F14}" type="datetimeFigureOut">
              <a:rPr lang="es-ES"/>
              <a:pPr>
                <a:defRPr/>
              </a:pPr>
              <a:t>17/01/2012</a:t>
            </a:fld>
            <a:endParaRPr lang="es-ES"/>
          </a:p>
        </p:txBody>
      </p:sp>
      <p:sp>
        <p:nvSpPr>
          <p:cNvPr id="6" name="9 Marcador de número de diapositiva"/>
          <p:cNvSpPr>
            <a:spLocks noGrp="1"/>
          </p:cNvSpPr>
          <p:nvPr>
            <p:ph type="sldNum" sz="quarter" idx="11"/>
          </p:nvPr>
        </p:nvSpPr>
        <p:spPr/>
        <p:txBody>
          <a:bodyPr rtlCol="0"/>
          <a:lstStyle>
            <a:lvl1pPr>
              <a:defRPr/>
            </a:lvl1pPr>
          </a:lstStyle>
          <a:p>
            <a:pPr>
              <a:defRPr/>
            </a:pPr>
            <a:fld id="{CDAE2C87-56C9-453C-9D56-34713DFC8811}" type="slidenum">
              <a:rPr lang="es-ES"/>
              <a:pPr>
                <a:defRPr/>
              </a:pPr>
              <a:t>‹Nº›</a:t>
            </a:fld>
            <a:endParaRPr lang="es-ES"/>
          </a:p>
        </p:txBody>
      </p:sp>
      <p:sp>
        <p:nvSpPr>
          <p:cNvPr id="7" name="11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609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800600" y="2438400"/>
            <a:ext cx="3886200" cy="35814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9 Marcador de fecha"/>
          <p:cNvSpPr>
            <a:spLocks noGrp="1"/>
          </p:cNvSpPr>
          <p:nvPr>
            <p:ph type="dt" sz="half" idx="10"/>
          </p:nvPr>
        </p:nvSpPr>
        <p:spPr/>
        <p:txBody>
          <a:bodyPr rtlCol="0"/>
          <a:lstStyle>
            <a:lvl1pPr>
              <a:defRPr/>
            </a:lvl1pPr>
          </a:lstStyle>
          <a:p>
            <a:pPr>
              <a:defRPr/>
            </a:pPr>
            <a:fld id="{0D762D10-8234-4719-AC62-EC1FAAC3D0E8}" type="datetimeFigureOut">
              <a:rPr lang="es-ES"/>
              <a:pPr>
                <a:defRPr/>
              </a:pPr>
              <a:t>17/01/2012</a:t>
            </a:fld>
            <a:endParaRPr lang="es-ES"/>
          </a:p>
        </p:txBody>
      </p:sp>
      <p:sp>
        <p:nvSpPr>
          <p:cNvPr id="8" name="11 Marcador de número de diapositiva"/>
          <p:cNvSpPr>
            <a:spLocks noGrp="1"/>
          </p:cNvSpPr>
          <p:nvPr>
            <p:ph type="sldNum" sz="quarter" idx="11"/>
          </p:nvPr>
        </p:nvSpPr>
        <p:spPr/>
        <p:txBody>
          <a:bodyPr rtlCol="0"/>
          <a:lstStyle>
            <a:lvl1pPr>
              <a:defRPr/>
            </a:lvl1pPr>
          </a:lstStyle>
          <a:p>
            <a:pPr>
              <a:defRPr/>
            </a:pPr>
            <a:fld id="{6FAF99E7-EF19-4531-879A-A6FDC43749F4}" type="slidenum">
              <a:rPr lang="es-ES"/>
              <a:pPr>
                <a:defRPr/>
              </a:pPr>
              <a:t>‹Nº›</a:t>
            </a:fld>
            <a:endParaRPr lang="es-ES"/>
          </a:p>
        </p:txBody>
      </p:sp>
      <p:sp>
        <p:nvSpPr>
          <p:cNvPr id="9" name="13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ABF55DBE-9653-4035-89B4-F6AD1B077DF2}" type="datetimeFigureOut">
              <a:rPr lang="es-ES"/>
              <a:pPr>
                <a:defRPr/>
              </a:pPr>
              <a:t>17/01/2012</a:t>
            </a:fld>
            <a:endParaRPr lang="es-ES"/>
          </a:p>
        </p:txBody>
      </p:sp>
      <p:sp>
        <p:nvSpPr>
          <p:cNvPr id="4" name="2 Marcador de pie de página"/>
          <p:cNvSpPr>
            <a:spLocks noGrp="1"/>
          </p:cNvSpPr>
          <p:nvPr>
            <p:ph type="ftr" sz="quarter" idx="11"/>
          </p:nvPr>
        </p:nvSpPr>
        <p:spPr/>
        <p:txBody>
          <a:bodyPr/>
          <a:lstStyle>
            <a:lvl1pPr>
              <a:defRPr/>
            </a:lvl1pPr>
          </a:lstStyle>
          <a:p>
            <a:pPr>
              <a:defRPr/>
            </a:pPr>
            <a:endParaRPr lang="es-ES"/>
          </a:p>
        </p:txBody>
      </p:sp>
      <p:sp>
        <p:nvSpPr>
          <p:cNvPr id="5" name="22 Marcador de número de diapositiva"/>
          <p:cNvSpPr>
            <a:spLocks noGrp="1"/>
          </p:cNvSpPr>
          <p:nvPr>
            <p:ph type="sldNum" sz="quarter" idx="12"/>
          </p:nvPr>
        </p:nvSpPr>
        <p:spPr/>
        <p:txBody>
          <a:bodyPr/>
          <a:lstStyle>
            <a:lvl1pPr>
              <a:defRPr/>
            </a:lvl1pPr>
          </a:lstStyle>
          <a:p>
            <a:pPr>
              <a:defRPr/>
            </a:pPr>
            <a:fld id="{143D8621-2B8A-4B94-86F5-AA454AF6CA19}"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D1E3E15D-B4B0-4B62-AEB7-57883C8F49C0}" type="datetimeFigureOut">
              <a:rPr lang="es-ES"/>
              <a:pPr>
                <a:defRPr/>
              </a:pPr>
              <a:t>17/01/2012</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A675504C-403D-400D-8E21-A0B9C7B25B1C}"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lstStyle>
            <a:lvl1pPr algn="l">
              <a:buNone/>
              <a:defRPr sz="4400" b="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fld id="{0D90E093-8CCF-4997-92DF-D5C993D224C5}" type="datetimeFigureOut">
              <a:rPr lang="es-ES"/>
              <a:pPr>
                <a:defRPr/>
              </a:pPr>
              <a:t>17/01/2012</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AF93911A-69A0-429E-9F39-4CD5534A2AD3}"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5" name="7 Rectángulo"/>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Rectángulo"/>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Rectángulo"/>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0 Rectángulo"/>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s-ES" smtClean="0"/>
              <a:t>Haga clic para modificar el estilo de texto del patrón</a:t>
            </a:r>
          </a:p>
        </p:txBody>
      </p:sp>
      <p:sp>
        <p:nvSpPr>
          <p:cNvPr id="2" name="1 Título"/>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9" name="11 Marcador de fecha"/>
          <p:cNvSpPr>
            <a:spLocks noGrp="1"/>
          </p:cNvSpPr>
          <p:nvPr>
            <p:ph type="dt" sz="half" idx="10"/>
          </p:nvPr>
        </p:nvSpPr>
        <p:spPr>
          <a:xfrm>
            <a:off x="6248400" y="6248400"/>
            <a:ext cx="2667000" cy="365125"/>
          </a:xfrm>
        </p:spPr>
        <p:txBody>
          <a:bodyPr rtlCol="0"/>
          <a:lstStyle>
            <a:lvl1pPr>
              <a:defRPr/>
            </a:lvl1pPr>
          </a:lstStyle>
          <a:p>
            <a:pPr>
              <a:defRPr/>
            </a:pPr>
            <a:fld id="{7362A476-B57B-4DA6-BD3B-BBF410553B4F}" type="datetimeFigureOut">
              <a:rPr lang="es-ES"/>
              <a:pPr>
                <a:defRPr/>
              </a:pPr>
              <a:t>17/01/2012</a:t>
            </a:fld>
            <a:endParaRPr lang="es-ES"/>
          </a:p>
        </p:txBody>
      </p:sp>
      <p:sp>
        <p:nvSpPr>
          <p:cNvPr id="10" name="12 Marcador de número de diapositiva"/>
          <p:cNvSpPr>
            <a:spLocks noGrp="1"/>
          </p:cNvSpPr>
          <p:nvPr>
            <p:ph type="sldNum" sz="quarter" idx="11"/>
          </p:nvPr>
        </p:nvSpPr>
        <p:spPr>
          <a:xfrm>
            <a:off x="0" y="4667250"/>
            <a:ext cx="1447800" cy="663575"/>
          </a:xfrm>
        </p:spPr>
        <p:txBody>
          <a:bodyPr rtlCol="0"/>
          <a:lstStyle>
            <a:lvl1pPr>
              <a:defRPr sz="2800"/>
            </a:lvl1pPr>
          </a:lstStyle>
          <a:p>
            <a:pPr>
              <a:defRPr/>
            </a:pPr>
            <a:fld id="{F17111F6-4B2E-4266-923B-321C50720F24}" type="slidenum">
              <a:rPr lang="es-ES"/>
              <a:pPr>
                <a:defRPr/>
              </a:pPr>
              <a:t>‹Nº›</a:t>
            </a:fld>
            <a:endParaRPr lang="es-ES"/>
          </a:p>
        </p:txBody>
      </p:sp>
      <p:sp>
        <p:nvSpPr>
          <p:cNvPr id="11" name="13 Marcador de pie de página"/>
          <p:cNvSpPr>
            <a:spLocks noGrp="1"/>
          </p:cNvSpPr>
          <p:nvPr>
            <p:ph type="ftr" sz="quarter" idx="12"/>
          </p:nvPr>
        </p:nvSpPr>
        <p:spPr>
          <a:xfrm>
            <a:off x="1600200" y="6248400"/>
            <a:ext cx="4572000" cy="365125"/>
          </a:xfrm>
        </p:spPr>
        <p:txBody>
          <a:bodyPr rtlCol="0"/>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21 Marcador de título"/>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12 Marcador de texto"/>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A12680D0-FE0E-4DC4-8F25-508465496695}" type="datetimeFigureOut">
              <a:rPr lang="es-ES"/>
              <a:pPr>
                <a:defRPr/>
              </a:pPr>
              <a:t>17/01/2012</a:t>
            </a:fld>
            <a:endParaRPr lang="es-ES"/>
          </a:p>
        </p:txBody>
      </p:sp>
      <p:sp>
        <p:nvSpPr>
          <p:cNvPr id="3" name="2 Marcador de pie de página"/>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s-ES"/>
          </a:p>
        </p:txBody>
      </p:sp>
      <p:sp>
        <p:nvSpPr>
          <p:cNvPr id="7" name="6 Rectángulo"/>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7 Rectángulo"/>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Rectángulo"/>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22 Marcador de número de diapositiva"/>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D4D44446-7B46-4106-9BE2-BA9630A5696B}"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0" r:id="rId1"/>
    <p:sldLayoutId id="2147483716" r:id="rId2"/>
    <p:sldLayoutId id="2147483721" r:id="rId3"/>
    <p:sldLayoutId id="2147483722" r:id="rId4"/>
    <p:sldLayoutId id="2147483723" r:id="rId5"/>
    <p:sldLayoutId id="2147483717" r:id="rId6"/>
    <p:sldLayoutId id="2147483724" r:id="rId7"/>
    <p:sldLayoutId id="2147483718" r:id="rId8"/>
    <p:sldLayoutId id="2147483725" r:id="rId9"/>
    <p:sldLayoutId id="2147483719" r:id="rId10"/>
    <p:sldLayoutId id="2147483726"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60350"/>
            <a:ext cx="9144000" cy="990600"/>
          </a:xfrm>
        </p:spPr>
        <p:txBody>
          <a:bodyPr>
            <a:normAutofit fontScale="90000"/>
          </a:bodyPr>
          <a:lstStyle/>
          <a:p>
            <a:pPr eaLnBrk="1" hangingPunct="1"/>
            <a:r>
              <a:rPr lang="es-CO" b="1" i="1" smtClean="0"/>
              <a:t/>
            </a:r>
            <a:br>
              <a:rPr lang="es-CO" b="1" i="1" smtClean="0"/>
            </a:br>
            <a:r>
              <a:rPr lang="es-ES" smtClean="0"/>
              <a:t/>
            </a:r>
            <a:br>
              <a:rPr lang="es-ES" smtClean="0"/>
            </a:br>
            <a:r>
              <a:rPr lang="es-ES" smtClean="0"/>
              <a:t> </a:t>
            </a:r>
          </a:p>
        </p:txBody>
      </p:sp>
      <p:sp>
        <p:nvSpPr>
          <p:cNvPr id="3" name="2 Subtítulo"/>
          <p:cNvSpPr>
            <a:spLocks noGrp="1"/>
          </p:cNvSpPr>
          <p:nvPr>
            <p:ph sz="quarter" idx="1"/>
          </p:nvPr>
        </p:nvSpPr>
        <p:spPr>
          <a:xfrm>
            <a:off x="611188" y="1628775"/>
            <a:ext cx="8153400" cy="4824413"/>
          </a:xfrm>
        </p:spPr>
        <p:txBody>
          <a:bodyPr>
            <a:normAutofit/>
          </a:bodyPr>
          <a:lstStyle/>
          <a:p>
            <a:endParaRPr lang="es-CO" sz="2100" b="1" i="1" dirty="0" smtClean="0"/>
          </a:p>
          <a:p>
            <a:endParaRPr lang="es-CO" sz="2100" b="1" i="1" dirty="0" smtClean="0"/>
          </a:p>
          <a:p>
            <a:pPr algn="ctr">
              <a:buFont typeface="Wingdings" pitchFamily="2" charset="2"/>
              <a:buNone/>
            </a:pPr>
            <a:r>
              <a:rPr lang="es-CO" sz="3600" b="1" dirty="0" smtClean="0">
                <a:solidFill>
                  <a:schemeClr val="folHlink"/>
                </a:solidFill>
              </a:rPr>
              <a:t>Decreto por el cual se reglamentan parcialmente las Leyes 294 de 1996, 575 de 2000 y 1257 de 2008</a:t>
            </a:r>
            <a:endParaRPr lang="es-ES" sz="3600" b="1" dirty="0" smtClean="0">
              <a:solidFill>
                <a:schemeClr val="folHlink"/>
              </a:solidFill>
            </a:endParaRPr>
          </a:p>
          <a:p>
            <a:pPr algn="ctr"/>
            <a:endParaRPr lang="es-ES" sz="3600" b="1" dirty="0" smtClean="0"/>
          </a:p>
          <a:p>
            <a:r>
              <a:rPr lang="es-ES" sz="2100" b="1" dirty="0" smtClean="0"/>
              <a:t>MINISTERIO DE JUSTICIA Y DEL DERECHO</a:t>
            </a:r>
          </a:p>
          <a:p>
            <a:r>
              <a:rPr lang="es-ES" sz="2100" b="1" dirty="0" smtClean="0"/>
              <a:t>ALTA CONSEJERIA PARA LA EQUIDAD DE LA MUJER</a:t>
            </a:r>
          </a:p>
          <a:p>
            <a:r>
              <a:rPr lang="es-ES" sz="2100" b="1" dirty="0" smtClean="0"/>
              <a:t>PROGRAMA INTEGRAL CONTRA VIOLENCIAS DE GÉNERO</a:t>
            </a:r>
          </a:p>
        </p:txBody>
      </p:sp>
      <p:pic>
        <p:nvPicPr>
          <p:cNvPr id="1026" name="Picture 2"/>
          <p:cNvPicPr>
            <a:picLocks noChangeAspect="1" noChangeArrowheads="1"/>
          </p:cNvPicPr>
          <p:nvPr/>
        </p:nvPicPr>
        <p:blipFill>
          <a:blip r:embed="rId2" cstate="print"/>
          <a:srcRect/>
          <a:stretch>
            <a:fillRect/>
          </a:stretch>
        </p:blipFill>
        <p:spPr bwMode="auto">
          <a:xfrm>
            <a:off x="1763688" y="260648"/>
            <a:ext cx="5688632" cy="10081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31746" name="Rectangle 3"/>
          <p:cNvSpPr>
            <a:spLocks noGrp="1"/>
          </p:cNvSpPr>
          <p:nvPr>
            <p:ph type="body" idx="1"/>
          </p:nvPr>
        </p:nvSpPr>
        <p:spPr>
          <a:xfrm>
            <a:off x="612775" y="1600200"/>
            <a:ext cx="8153400" cy="5257800"/>
          </a:xfrm>
        </p:spPr>
        <p:txBody>
          <a:bodyPr/>
          <a:lstStyle/>
          <a:p>
            <a:pPr algn="ctr">
              <a:lnSpc>
                <a:spcPct val="80000"/>
              </a:lnSpc>
              <a:buFont typeface="Wingdings" pitchFamily="2" charset="2"/>
              <a:buNone/>
            </a:pPr>
            <a:r>
              <a:rPr lang="es-CO" sz="2800" b="1" dirty="0" smtClean="0">
                <a:solidFill>
                  <a:schemeClr val="folHlink"/>
                </a:solidFill>
              </a:rPr>
              <a:t>Prohibición enajenar bienes</a:t>
            </a:r>
          </a:p>
          <a:p>
            <a:pPr algn="just">
              <a:lnSpc>
                <a:spcPct val="80000"/>
              </a:lnSpc>
            </a:pPr>
            <a:r>
              <a:rPr lang="es-CO" sz="2500" dirty="0" smtClean="0"/>
              <a:t>El Comisario de Familia solicitará al Juez de Familia o en su defecto al Juez Civil o Promiscuo Municipal,  que se ordene la medida, de conformidad con lo establecido en el artículo 18, numeral 2 del Código de Procedimiento Civil. Para tal fin, deberá mediar petición de parte de la víctima en la que  deberá identificar los inmuebles por su ubicación, linderos, nomenclatura, matrícula inmobiliaria y demás especificaciones que los identifiquen y los vehículos con el número de la placa y marca. </a:t>
            </a:r>
          </a:p>
          <a:p>
            <a:pPr algn="just">
              <a:lnSpc>
                <a:spcPct val="80000"/>
              </a:lnSpc>
            </a:pPr>
            <a:r>
              <a:rPr lang="es-CO" sz="2500" dirty="0" smtClean="0"/>
              <a:t>En caso de que la víctima desconozca la información anteriormente indicada, el Comisario de Familia o el Juez Civil o Promiscuo Municipal, oficiará a los organismos competentes para que suministren la información necesaria en un plazo máximo de tres (3) días hábiles.</a:t>
            </a:r>
            <a:endParaRPr lang="es-ES" sz="2500" dirty="0" smtClean="0"/>
          </a:p>
          <a:p>
            <a:pPr>
              <a:lnSpc>
                <a:spcPct val="80000"/>
              </a:lnSpc>
            </a:pPr>
            <a:endParaRPr lang="es-ES" sz="1700" b="1" dirty="0" smtClean="0">
              <a:solidFill>
                <a:schemeClr val="hlink"/>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a:xfrm>
            <a:off x="609600" y="228600"/>
            <a:ext cx="8153400" cy="990600"/>
          </a:xfrm>
        </p:spPr>
        <p:txBody>
          <a:bodyPr/>
          <a:lstStyle/>
          <a:p>
            <a:pPr algn="ctr"/>
            <a:r>
              <a:rPr lang="es-CO" sz="3600" b="1" i="1" dirty="0" smtClean="0"/>
              <a:t>ACOMPAÑAMIENTO POR PARTE DE LA POLICÍA NACIONAL</a:t>
            </a:r>
            <a:endParaRPr lang="es-ES" sz="3600" b="1" i="1" dirty="0" smtClean="0"/>
          </a:p>
        </p:txBody>
      </p:sp>
      <p:sp>
        <p:nvSpPr>
          <p:cNvPr id="32770" name="Rectangle 3"/>
          <p:cNvSpPr>
            <a:spLocks noGrp="1"/>
          </p:cNvSpPr>
          <p:nvPr>
            <p:ph type="body" idx="1"/>
          </p:nvPr>
        </p:nvSpPr>
        <p:spPr>
          <a:xfrm>
            <a:off x="612775" y="1600200"/>
            <a:ext cx="8153400" cy="5257800"/>
          </a:xfrm>
        </p:spPr>
        <p:txBody>
          <a:bodyPr/>
          <a:lstStyle/>
          <a:p>
            <a:pPr algn="just">
              <a:lnSpc>
                <a:spcPct val="80000"/>
              </a:lnSpc>
            </a:pPr>
            <a:r>
              <a:rPr lang="es-CO" sz="2400" dirty="0" smtClean="0"/>
              <a:t>Aplicar protocolos atención dando prioridad a la orden emitida. Para cumplir y ejecutar las medidas de protección deberán: </a:t>
            </a:r>
          </a:p>
          <a:p>
            <a:pPr algn="just">
              <a:lnSpc>
                <a:spcPct val="80000"/>
              </a:lnSpc>
            </a:pPr>
            <a:r>
              <a:rPr lang="es-CO" sz="2400" dirty="0" smtClean="0"/>
              <a:t>Elaborar un protocolo de riesgo, de acuerdo con el cual, una vez analizada la situación particular de la víctima, se establezcan los mecanismos idóneos para poder dar cumplimiento a la medida.</a:t>
            </a:r>
          </a:p>
          <a:p>
            <a:pPr algn="just">
              <a:lnSpc>
                <a:spcPct val="80000"/>
              </a:lnSpc>
            </a:pPr>
            <a:r>
              <a:rPr lang="es-CO" sz="2400" dirty="0" smtClean="0"/>
              <a:t>Elaborar un registro nacional  que contenga información sobre las medidas de protección y apoyos policivos ordenados por las autoridades competentes, así como de las actas entregadas a las víctimas en cumplimiento del artículo 20 de la Ley 294 de 1996. El citado registro será diseñado por el Ministerio de Defensa con la asistencia técnica del Observatorio de Asuntos de Género de la Alta Consejería para la Equidad de la Mujer.</a:t>
            </a:r>
            <a:endParaRPr lang="es-ES"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a:xfrm>
            <a:off x="609600" y="228600"/>
            <a:ext cx="8153400" cy="990600"/>
          </a:xfrm>
        </p:spPr>
        <p:txBody>
          <a:bodyPr/>
          <a:lstStyle/>
          <a:p>
            <a:pPr algn="ctr"/>
            <a:r>
              <a:rPr lang="es-CO" sz="3600" b="1" i="1" smtClean="0"/>
              <a:t>EFECTIVIDAD DE LAS MEDIDAS POR PARTE DE LA POLICÍA NACIONAL</a:t>
            </a:r>
            <a:endParaRPr lang="es-ES" sz="3600" b="1" i="1" smtClean="0"/>
          </a:p>
        </p:txBody>
      </p:sp>
      <p:sp>
        <p:nvSpPr>
          <p:cNvPr id="33794" name="Rectangle 3"/>
          <p:cNvSpPr>
            <a:spLocks noGrp="1"/>
          </p:cNvSpPr>
          <p:nvPr>
            <p:ph type="body" idx="1"/>
          </p:nvPr>
        </p:nvSpPr>
        <p:spPr>
          <a:xfrm>
            <a:off x="612775" y="1600200"/>
            <a:ext cx="8153400" cy="5257800"/>
          </a:xfrm>
        </p:spPr>
        <p:txBody>
          <a:bodyPr/>
          <a:lstStyle/>
          <a:p>
            <a:pPr algn="just">
              <a:lnSpc>
                <a:spcPct val="90000"/>
              </a:lnSpc>
            </a:pPr>
            <a:r>
              <a:rPr lang="es-CO" smtClean="0"/>
              <a:t>La Policía Nacional adjuntará a los informes ejecutivos que entrega a la Fiscalía General de la Nación, una constancia de esos registros, e informará lo pertinente a la autoridad que emitió la medida. </a:t>
            </a:r>
          </a:p>
          <a:p>
            <a:pPr algn="just">
              <a:lnSpc>
                <a:spcPct val="90000"/>
              </a:lnSpc>
            </a:pPr>
            <a:r>
              <a:rPr lang="es-CO" smtClean="0"/>
              <a:t>En caso de que sea necesaria la intervención inmediata para la protección de la vida e integridad personal de las mujeres, la Policía  Nacional podrá hacer uso de las facultades establecidas en el artículo 29 y siguientes del Decreto 1355 de 1970, Código Nacional de Policía, o las normas que lo modifiquen o adicionen.</a:t>
            </a:r>
          </a:p>
          <a:p>
            <a:pPr>
              <a:lnSpc>
                <a:spcPct val="90000"/>
              </a:lnSpc>
            </a:pPr>
            <a:endParaRPr lang="es-E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p:nvPr>
        </p:nvSpPr>
        <p:spPr>
          <a:xfrm>
            <a:off x="609600" y="228600"/>
            <a:ext cx="8153400" cy="990600"/>
          </a:xfrm>
        </p:spPr>
        <p:txBody>
          <a:bodyPr/>
          <a:lstStyle/>
          <a:p>
            <a:pPr algn="ctr"/>
            <a:r>
              <a:rPr lang="es-CO" sz="3200" b="1" i="1" smtClean="0"/>
              <a:t>MODIFICACIÓN DE LAS MEDIDAS DE PROTECCIÓN Y MEDIDAS COMPLEMENTARIAS</a:t>
            </a:r>
            <a:endParaRPr lang="es-ES" sz="3200" b="1" i="1" smtClean="0"/>
          </a:p>
        </p:txBody>
      </p:sp>
      <p:sp>
        <p:nvSpPr>
          <p:cNvPr id="34818" name="Rectangle 3"/>
          <p:cNvSpPr>
            <a:spLocks noGrp="1"/>
          </p:cNvSpPr>
          <p:nvPr>
            <p:ph type="body" idx="1"/>
          </p:nvPr>
        </p:nvSpPr>
        <p:spPr>
          <a:xfrm>
            <a:off x="684213" y="1700213"/>
            <a:ext cx="8153400" cy="4969147"/>
          </a:xfrm>
        </p:spPr>
        <p:txBody>
          <a:bodyPr/>
          <a:lstStyle/>
          <a:p>
            <a:pPr algn="just">
              <a:lnSpc>
                <a:spcPct val="80000"/>
              </a:lnSpc>
            </a:pPr>
            <a:r>
              <a:rPr lang="es-CO" sz="2400" dirty="0" smtClean="0"/>
              <a:t>A solicitud de la víctima o quien represente sus intereses, procederá la </a:t>
            </a:r>
            <a:r>
              <a:rPr lang="es-CO" sz="2400" b="1" dirty="0" smtClean="0">
                <a:solidFill>
                  <a:schemeClr val="folHlink"/>
                </a:solidFill>
              </a:rPr>
              <a:t>modificación de la medida de protección provisional o definitiva o la imposición de una medida de protección complementaria</a:t>
            </a:r>
            <a:r>
              <a:rPr lang="es-CO" sz="2400" dirty="0" smtClean="0"/>
              <a:t>, en cualquier momento en que las circunstancias lo demanden.</a:t>
            </a:r>
          </a:p>
          <a:p>
            <a:pPr algn="just">
              <a:lnSpc>
                <a:spcPct val="80000"/>
              </a:lnSpc>
            </a:pPr>
            <a:r>
              <a:rPr lang="es-CO" sz="2400" dirty="0" smtClean="0"/>
              <a:t>Si se solicita antes de proferirse la medida de protección definitiva, se decretará en la providencia que ponga fin al proceso. Esta solicitud deberá hacerse antes de abrirse el proceso  a pruebas.</a:t>
            </a:r>
            <a:endParaRPr lang="es-ES" sz="2400" dirty="0" smtClean="0"/>
          </a:p>
          <a:p>
            <a:pPr algn="just">
              <a:lnSpc>
                <a:spcPct val="80000"/>
              </a:lnSpc>
            </a:pPr>
            <a:r>
              <a:rPr lang="es-CO" sz="2400" dirty="0" smtClean="0"/>
              <a:t>Con posterioridad a la providencia que puso fin al proceso, en el trámite de sanción por incumplimiento, además de la imposición de la multa, el Comisario de Familia, o el Juez Civil Municipal o Promiscuo Municipal o el Juez de Control de Garantías, podrá modificar la medida decretada o adicionar una o más medidas que garanticen la protección efectiva de la víctima.</a:t>
            </a:r>
            <a:r>
              <a:rPr lang="es-ES" sz="2400" dirty="0" smtClean="0"/>
              <a:t> </a:t>
            </a:r>
          </a:p>
          <a:p>
            <a:pPr>
              <a:lnSpc>
                <a:spcPct val="80000"/>
              </a:lnSpc>
            </a:pPr>
            <a:endParaRPr lang="es-ES"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a:xfrm>
            <a:off x="609600" y="228600"/>
            <a:ext cx="8153400" cy="990600"/>
          </a:xfrm>
        </p:spPr>
        <p:txBody>
          <a:bodyPr/>
          <a:lstStyle/>
          <a:p>
            <a:pPr algn="ctr"/>
            <a:r>
              <a:rPr lang="es-CO" b="1" i="1" smtClean="0"/>
              <a:t>SITUACIONES VARIAS</a:t>
            </a:r>
            <a:endParaRPr lang="es-ES" b="1" i="1" smtClean="0"/>
          </a:p>
        </p:txBody>
      </p:sp>
      <p:sp>
        <p:nvSpPr>
          <p:cNvPr id="35842" name="Rectangle 3"/>
          <p:cNvSpPr>
            <a:spLocks noGrp="1"/>
          </p:cNvSpPr>
          <p:nvPr>
            <p:ph type="body" idx="1"/>
          </p:nvPr>
        </p:nvSpPr>
        <p:spPr>
          <a:xfrm>
            <a:off x="611188" y="1628775"/>
            <a:ext cx="8153400" cy="4896569"/>
          </a:xfrm>
        </p:spPr>
        <p:txBody>
          <a:bodyPr/>
          <a:lstStyle/>
          <a:p>
            <a:pPr algn="just">
              <a:lnSpc>
                <a:spcPct val="90000"/>
              </a:lnSpc>
            </a:pPr>
            <a:endParaRPr lang="es-MX" dirty="0" smtClean="0"/>
          </a:p>
          <a:p>
            <a:pPr algn="just">
              <a:lnSpc>
                <a:spcPct val="90000"/>
              </a:lnSpc>
            </a:pPr>
            <a:r>
              <a:rPr lang="es-CO" dirty="0" smtClean="0"/>
              <a:t>Se aclara la vigencia de las medidas de protección, por el tiempo que se mantengan las circunstancias que la originaron.</a:t>
            </a:r>
          </a:p>
          <a:p>
            <a:pPr algn="just">
              <a:lnSpc>
                <a:spcPct val="90000"/>
              </a:lnSpc>
              <a:buNone/>
            </a:pPr>
            <a:endParaRPr lang="es-CO" dirty="0" smtClean="0"/>
          </a:p>
          <a:p>
            <a:pPr algn="just">
              <a:lnSpc>
                <a:spcPct val="90000"/>
              </a:lnSpc>
            </a:pPr>
            <a:r>
              <a:rPr lang="es-CO" dirty="0" smtClean="0"/>
              <a:t>Se reitera el seguimiento con miras a verificar el cumplimiento y la efectividad de las Medidas de Protección y se contempla la orientación a la víctima sobre el derecho de acción que le asiste en caso de incumplimiento.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p:nvPr>
        </p:nvSpPr>
        <p:spPr>
          <a:xfrm>
            <a:off x="609600" y="228600"/>
            <a:ext cx="8153400" cy="990600"/>
          </a:xfrm>
        </p:spPr>
        <p:txBody>
          <a:bodyPr/>
          <a:lstStyle/>
          <a:p>
            <a:pPr algn="ctr"/>
            <a:r>
              <a:rPr lang="es-CO" sz="3600" b="1" i="1" smtClean="0"/>
              <a:t>DERECHO DE LAS MUJERES A NO SER CONFRONTADAS CON EL AGRESOR</a:t>
            </a:r>
            <a:endParaRPr lang="es-ES" sz="3600" b="1" i="1" smtClean="0"/>
          </a:p>
        </p:txBody>
      </p:sp>
      <p:sp>
        <p:nvSpPr>
          <p:cNvPr id="36866" name="Rectangle 3"/>
          <p:cNvSpPr>
            <a:spLocks noGrp="1"/>
          </p:cNvSpPr>
          <p:nvPr>
            <p:ph type="body" idx="1"/>
          </p:nvPr>
        </p:nvSpPr>
        <p:spPr>
          <a:xfrm>
            <a:off x="611188" y="1628775"/>
            <a:ext cx="8153400" cy="5068888"/>
          </a:xfrm>
        </p:spPr>
        <p:txBody>
          <a:bodyPr/>
          <a:lstStyle/>
          <a:p>
            <a:pPr algn="just"/>
            <a:r>
              <a:rPr lang="es-CO" sz="2400" dirty="0" smtClean="0"/>
              <a:t>Incluye el derecho a manifestar por escrito directamente o a través de representante judicial su intención de no conciliar, de igual manera incluye el derecho a participar o no, en cualquier procedimiento o diligencia administrativa, civil o penal, ante cualquiera de las autoridades competentes, en las cuales esté presente el agresor.</a:t>
            </a:r>
          </a:p>
          <a:p>
            <a:pPr algn="just"/>
            <a:r>
              <a:rPr lang="es-CO" sz="2400" dirty="0" smtClean="0"/>
              <a:t>Con la manifestación de la mujer víctima de no conciliar quedará agotada la etapa de conciliación y se dará continuidad al proceso.</a:t>
            </a:r>
          </a:p>
          <a:p>
            <a:pPr algn="just"/>
            <a:r>
              <a:rPr lang="es-CO" sz="2400" dirty="0" smtClean="0"/>
              <a:t>En el trámite de las medidas de protección, este derecho se garantizará en relación con la etapa de conciliación ante cualquiera de las autoridades competentes. </a:t>
            </a:r>
            <a:endParaRPr lang="es-ES"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a:xfrm>
            <a:off x="609600" y="228600"/>
            <a:ext cx="8153400" cy="990600"/>
          </a:xfrm>
        </p:spPr>
        <p:txBody>
          <a:bodyPr/>
          <a:lstStyle/>
          <a:p>
            <a:pPr algn="ctr"/>
            <a:r>
              <a:rPr lang="es-CO" sz="3200" b="1" i="1" smtClean="0"/>
              <a:t>MEDIDAS DE PROTECCIÓN EN CASOS DE VIOLENCIA EN ÁMBITOS DIFERENTES AL FAMILIAR</a:t>
            </a:r>
            <a:endParaRPr lang="es-ES" sz="3200" b="1" i="1" smtClean="0"/>
          </a:p>
        </p:txBody>
      </p:sp>
      <p:sp>
        <p:nvSpPr>
          <p:cNvPr id="37890" name="Rectangle 3"/>
          <p:cNvSpPr>
            <a:spLocks noGrp="1"/>
          </p:cNvSpPr>
          <p:nvPr>
            <p:ph type="body" idx="1"/>
          </p:nvPr>
        </p:nvSpPr>
        <p:spPr>
          <a:xfrm>
            <a:off x="612775" y="1600200"/>
            <a:ext cx="8153400" cy="4525963"/>
          </a:xfrm>
        </p:spPr>
        <p:txBody>
          <a:bodyPr/>
          <a:lstStyle/>
          <a:p>
            <a:pPr marL="552450" indent="-552450" algn="just"/>
            <a:r>
              <a:rPr lang="es-CO" dirty="0" smtClean="0"/>
              <a:t>Remisión a un lugar de protección de la vida, dignidad e integridad incluido el grupo familiar</a:t>
            </a:r>
          </a:p>
          <a:p>
            <a:pPr marL="552450" indent="-552450" algn="just">
              <a:buFont typeface="Wingdings" pitchFamily="2" charset="2"/>
              <a:buChar char="q"/>
            </a:pPr>
            <a:r>
              <a:rPr lang="es-CO" dirty="0" smtClean="0"/>
              <a:t>Entidad pública u organización privada</a:t>
            </a:r>
          </a:p>
          <a:p>
            <a:pPr marL="552450" indent="-552450">
              <a:buFont typeface="Wingdings" pitchFamily="2" charset="2"/>
              <a:buChar char="Ø"/>
            </a:pPr>
            <a:r>
              <a:rPr lang="es-CO" dirty="0" smtClean="0"/>
              <a:t>Ser un ambiente digno, integral y reparador;</a:t>
            </a:r>
          </a:p>
          <a:p>
            <a:pPr marL="552450" indent="-552450">
              <a:buFont typeface="Wingdings" pitchFamily="2" charset="2"/>
              <a:buChar char="Ø"/>
            </a:pPr>
            <a:r>
              <a:rPr lang="es-CO" dirty="0" smtClean="0"/>
              <a:t>Procurar que la víctima y las personas que se encuentren a su cargo permanezcan unidas.</a:t>
            </a:r>
          </a:p>
          <a:p>
            <a:pPr marL="552450" indent="-552450">
              <a:buFont typeface="Wingdings" pitchFamily="2" charset="2"/>
              <a:buChar char="Ø"/>
            </a:pPr>
            <a:r>
              <a:rPr lang="es-CO" dirty="0" smtClean="0"/>
              <a:t>Evitar la proximidad con el agresor, y </a:t>
            </a:r>
          </a:p>
          <a:p>
            <a:pPr marL="552450" indent="-552450">
              <a:buFont typeface="Wingdings" pitchFamily="2" charset="2"/>
              <a:buChar char="Ø"/>
            </a:pPr>
            <a:r>
              <a:rPr lang="es-CO" dirty="0" smtClean="0"/>
              <a:t>Velar por la seguridad de la víctima y la de las personas que se encuentren a su cargo. </a:t>
            </a:r>
            <a:endParaRPr lang="es-E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a:xfrm>
            <a:off x="609600" y="228600"/>
            <a:ext cx="8153400" cy="990600"/>
          </a:xfrm>
        </p:spPr>
        <p:txBody>
          <a:bodyPr/>
          <a:lstStyle/>
          <a:p>
            <a:pPr algn="ctr"/>
            <a:r>
              <a:rPr lang="es-CO" sz="3200" b="1" i="1" smtClean="0"/>
              <a:t>MEDIDAS DE PROTECCIÓN EN CASOS DE VIOLENCIA EN ÁMBITOS DIFERENTES AL FAMILIAR</a:t>
            </a:r>
            <a:endParaRPr lang="es-ES" sz="3200" b="1" i="1" smtClean="0"/>
          </a:p>
        </p:txBody>
      </p:sp>
      <p:sp>
        <p:nvSpPr>
          <p:cNvPr id="38914" name="Rectangle 3"/>
          <p:cNvSpPr>
            <a:spLocks noGrp="1"/>
          </p:cNvSpPr>
          <p:nvPr>
            <p:ph type="body" idx="1"/>
          </p:nvPr>
        </p:nvSpPr>
        <p:spPr>
          <a:xfrm>
            <a:off x="612775" y="1600200"/>
            <a:ext cx="8153400" cy="5257800"/>
          </a:xfrm>
        </p:spPr>
        <p:txBody>
          <a:bodyPr/>
          <a:lstStyle/>
          <a:p>
            <a:pPr algn="just"/>
            <a:r>
              <a:rPr lang="es-CO" sz="3200" dirty="0" smtClean="0"/>
              <a:t>Las entidades territoriales propenderán para que las entidades públicas cumplan con esta medida de protección  </a:t>
            </a:r>
          </a:p>
          <a:p>
            <a:pPr algn="just"/>
            <a:r>
              <a:rPr lang="es-CO" sz="3200" dirty="0" smtClean="0"/>
              <a:t>Promoverán la suscripción de convenios con organizaciones de derecho privado, </a:t>
            </a:r>
          </a:p>
          <a:p>
            <a:pPr algn="just"/>
            <a:r>
              <a:rPr lang="es-CO" sz="3200" dirty="0" smtClean="0"/>
              <a:t>La creación y puesta en marcha de programas de protección con las características enunciadas, en sus planes de desarrollo municipales, distritales y departamentales.</a:t>
            </a:r>
            <a:endParaRPr lang="es-ES" sz="32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a:xfrm>
            <a:off x="609600" y="228600"/>
            <a:ext cx="8153400" cy="990600"/>
          </a:xfrm>
        </p:spPr>
        <p:txBody>
          <a:bodyPr/>
          <a:lstStyle/>
          <a:p>
            <a:pPr algn="ctr"/>
            <a:r>
              <a:rPr lang="es-CO" sz="3600" b="1" i="1" smtClean="0"/>
              <a:t>INCUMPLIMIENTO DE LAS MEDIDAS DE PROTECCIÓN POR PARTE DEL AGRESOR</a:t>
            </a:r>
            <a:endParaRPr lang="es-ES" sz="3600" b="1" i="1" smtClean="0"/>
          </a:p>
        </p:txBody>
      </p:sp>
      <p:sp>
        <p:nvSpPr>
          <p:cNvPr id="39938" name="Rectangle 3"/>
          <p:cNvSpPr>
            <a:spLocks noGrp="1"/>
          </p:cNvSpPr>
          <p:nvPr>
            <p:ph type="body" idx="1"/>
          </p:nvPr>
        </p:nvSpPr>
        <p:spPr>
          <a:xfrm>
            <a:off x="612775" y="1600200"/>
            <a:ext cx="8153400" cy="5257800"/>
          </a:xfrm>
        </p:spPr>
        <p:txBody>
          <a:bodyPr/>
          <a:lstStyle/>
          <a:p>
            <a:pPr marL="552450" indent="-552450" algn="just">
              <a:lnSpc>
                <a:spcPct val="80000"/>
              </a:lnSpc>
            </a:pPr>
            <a:r>
              <a:rPr lang="es-CO" sz="2400" dirty="0" smtClean="0"/>
              <a:t>Las multas se consignarán en las tesorerías distritales o municipales, con destino a un fondo cuenta especial que deberá ser creado por cada entidad territorial, de conformidad con las normas jurídicas, para cubrir costos de los centros o programas de asistencia legal o de salud para las mujeres víctimas de violencia. </a:t>
            </a:r>
          </a:p>
          <a:p>
            <a:pPr marL="552450" indent="-552450" algn="just">
              <a:lnSpc>
                <a:spcPct val="80000"/>
              </a:lnSpc>
            </a:pPr>
            <a:r>
              <a:rPr lang="es-CO" sz="2400" dirty="0" smtClean="0"/>
              <a:t>El arresto procederá a solicitud del Comisario de Familia, dirigida al Juez de Familia o Promiscuo de Familia, o en su defecto, al Juez Civil Municipal o Promiscuo Municipal quien deberá ordenarlo en la forma prevista en el artículo 11 de la L. 575 de 2000 en concordancia con el artículo 12 del Decreto 652 de 2001 y disponer su cumplimiento, comunicando a la Policía Nacional para que proceda a la aprehensión de quien incumplió, y al posterior confinamiento en establecimiento carcelario, sin que sea posible sustituirlo por arresto domiciliario.</a:t>
            </a:r>
            <a:endParaRPr lang="es-ES"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p:nvPr>
        </p:nvSpPr>
        <p:spPr>
          <a:xfrm>
            <a:off x="609600" y="228600"/>
            <a:ext cx="8153400" cy="990600"/>
          </a:xfrm>
        </p:spPr>
        <p:txBody>
          <a:bodyPr/>
          <a:lstStyle/>
          <a:p>
            <a:pPr algn="ctr"/>
            <a:r>
              <a:rPr lang="es-CO" sz="4000" b="1" i="1" dirty="0" smtClean="0"/>
              <a:t>NOTIFICACIONES</a:t>
            </a:r>
            <a:endParaRPr lang="es-ES" sz="4000" b="1" i="1" dirty="0" smtClean="0"/>
          </a:p>
        </p:txBody>
      </p:sp>
      <p:sp>
        <p:nvSpPr>
          <p:cNvPr id="40962" name="Rectangle 3"/>
          <p:cNvSpPr>
            <a:spLocks noGrp="1"/>
          </p:cNvSpPr>
          <p:nvPr>
            <p:ph type="body" idx="1"/>
          </p:nvPr>
        </p:nvSpPr>
        <p:spPr>
          <a:xfrm>
            <a:off x="612775" y="1600200"/>
            <a:ext cx="8153400" cy="4277072"/>
          </a:xfrm>
        </p:spPr>
        <p:txBody>
          <a:bodyPr/>
          <a:lstStyle/>
          <a:p>
            <a:pPr algn="just"/>
            <a:endParaRPr lang="es-CO" sz="2800" dirty="0" smtClean="0"/>
          </a:p>
          <a:p>
            <a:pPr algn="just"/>
            <a:endParaRPr lang="es-CO" sz="2800" dirty="0" smtClean="0"/>
          </a:p>
          <a:p>
            <a:pPr algn="just"/>
            <a:r>
              <a:rPr lang="es-CO" sz="3200" dirty="0" smtClean="0"/>
              <a:t>El auto que avoca el conocimiento del proceso de la medida de protección y el auto que inicia el tramite de incumplimiento se notificará  personalmente o por aviso fijado a la entrada de la residencia del agresor. (artículo 7 Ley 575 de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xfrm>
            <a:off x="609600" y="228600"/>
            <a:ext cx="8153400" cy="990600"/>
          </a:xfrm>
        </p:spPr>
        <p:txBody>
          <a:bodyPr/>
          <a:lstStyle/>
          <a:p>
            <a:pPr algn="ctr"/>
            <a:r>
              <a:rPr lang="es-CO" b="1" i="1" dirty="0" smtClean="0"/>
              <a:t>OBJETO DEL DECRETO</a:t>
            </a:r>
            <a:endParaRPr lang="es-ES" b="1" i="1" dirty="0" smtClean="0"/>
          </a:p>
        </p:txBody>
      </p:sp>
      <p:sp>
        <p:nvSpPr>
          <p:cNvPr id="23554" name="Rectangle 3"/>
          <p:cNvSpPr>
            <a:spLocks noGrp="1"/>
          </p:cNvSpPr>
          <p:nvPr>
            <p:ph type="body" idx="1"/>
          </p:nvPr>
        </p:nvSpPr>
        <p:spPr>
          <a:xfrm>
            <a:off x="612775" y="1600200"/>
            <a:ext cx="8153400" cy="4525963"/>
          </a:xfrm>
        </p:spPr>
        <p:txBody>
          <a:bodyPr/>
          <a:lstStyle/>
          <a:p>
            <a:pPr algn="just"/>
            <a:r>
              <a:rPr lang="es-CO" sz="3200" b="1" dirty="0" smtClean="0"/>
              <a:t>Reglamentación de las competencias de las Comisarías de Familia, la Fiscalía General de la Nación, los Jueces Civiles Municipales, Promiscuos Municipales y de Control de Garantías</a:t>
            </a:r>
            <a:r>
              <a:rPr lang="es-ES" sz="3200" b="1" dirty="0" smtClean="0"/>
              <a:t> </a:t>
            </a:r>
            <a:r>
              <a:rPr lang="es-ES" sz="3200" b="1" u="sng" dirty="0" smtClean="0"/>
              <a:t>de manera que se garantice el efectivo acceso de las mujeres a los mecanismos y recursos que establece la Ley para su protección como instrumento para erradicar todas las formas de violencia contra ellas.</a:t>
            </a:r>
          </a:p>
          <a:p>
            <a:pPr algn="just"/>
            <a:endParaRPr lang="es-ES" sz="4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b="1" i="1" dirty="0" smtClean="0"/>
              <a:t/>
            </a:r>
            <a:br>
              <a:rPr lang="es-CO" b="1" i="1" dirty="0" smtClean="0"/>
            </a:br>
            <a:r>
              <a:rPr lang="es-CO" b="1" i="1" dirty="0" smtClean="0"/>
              <a:t>NOTIFICACIONES</a:t>
            </a:r>
            <a:br>
              <a:rPr lang="es-CO" b="1" i="1" dirty="0" smtClean="0"/>
            </a:br>
            <a:endParaRPr lang="es-CO" dirty="0"/>
          </a:p>
        </p:txBody>
      </p:sp>
      <p:sp>
        <p:nvSpPr>
          <p:cNvPr id="3" name="2 Marcador de contenido"/>
          <p:cNvSpPr>
            <a:spLocks noGrp="1"/>
          </p:cNvSpPr>
          <p:nvPr>
            <p:ph sz="quarter" idx="1"/>
          </p:nvPr>
        </p:nvSpPr>
        <p:spPr/>
        <p:txBody>
          <a:bodyPr/>
          <a:lstStyle/>
          <a:p>
            <a:pPr algn="just"/>
            <a:r>
              <a:rPr lang="es-CO" sz="2800" dirty="0" smtClean="0"/>
              <a:t>En caso de que se desconozca la residencia o domicilio del agresor al momento de formular la petición de medida de protección, y así se exprese bajo la gravedad del juramento por la víctima o por la persona solicitante, el cual se entenderá prestado con la presentación de la solicitud de la medida de protección, el Comisario de Familia, o el Juez Civil Municipal o Promiscuo Municipal, decretará la medida provisional en la forma y términos señalados en el artículo 6 de la Ley 575 de 2000.</a:t>
            </a:r>
          </a:p>
          <a:p>
            <a:endParaRPr lang="es-C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indent="-324000" algn="just"/>
            <a:r>
              <a:rPr lang="es-CO" sz="2400" dirty="0" smtClean="0"/>
              <a:t>La autoridad competente, en forma inmediata citará al presunto agresor mediante  aviso que se fijará en el domicilio familiar que haya tenido en los últimos 30 días, para que comparezca dentro de las cuarenta y ocho horas siguientes a notificarse. Si éste no se presenta dentro de dicho término, se notificará por edicto en la forma señalada en los artículos 323 y 324 del Código de Procedimiento Civil. </a:t>
            </a:r>
          </a:p>
          <a:p>
            <a:pPr algn="just"/>
            <a:r>
              <a:rPr lang="es-CO" sz="2400" dirty="0" smtClean="0"/>
              <a:t>Las partes deberán informar a la Comisaría de Familia o Juzgado que conozca del proceso, cualquier cambio de residencia o lugar donde recibirán notificaciones, en caso de no hacerlo, se tendrá como tal la última aportada para todos los efectos legales.</a:t>
            </a:r>
            <a:endParaRPr lang="es-ES" sz="2400" dirty="0" smtClean="0"/>
          </a:p>
          <a:p>
            <a:endParaRPr lang="es-CO" dirty="0"/>
          </a:p>
        </p:txBody>
      </p:sp>
      <p:sp>
        <p:nvSpPr>
          <p:cNvPr id="4" name="3 Rectángulo"/>
          <p:cNvSpPr/>
          <p:nvPr/>
        </p:nvSpPr>
        <p:spPr>
          <a:xfrm>
            <a:off x="1475656" y="476672"/>
            <a:ext cx="6336704" cy="707886"/>
          </a:xfrm>
          <a:prstGeom prst="rect">
            <a:avLst/>
          </a:prstGeom>
        </p:spPr>
        <p:txBody>
          <a:bodyPr wrap="square">
            <a:spAutoFit/>
          </a:bodyPr>
          <a:lstStyle/>
          <a:p>
            <a:pPr algn="ctr" eaLnBrk="0" hangingPunct="0"/>
            <a:r>
              <a:rPr lang="es-CO" sz="4000" b="1" i="1" dirty="0" smtClean="0">
                <a:solidFill>
                  <a:schemeClr val="tx2"/>
                </a:solidFill>
                <a:latin typeface="+mj-lt"/>
                <a:ea typeface="+mj-ea"/>
                <a:cs typeface="+mj-cs"/>
              </a:rPr>
              <a:t>NOTIFICACIONES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a:xfrm>
            <a:off x="609600" y="228600"/>
            <a:ext cx="8153400" cy="990600"/>
          </a:xfrm>
        </p:spPr>
        <p:txBody>
          <a:bodyPr/>
          <a:lstStyle/>
          <a:p>
            <a:pPr algn="ctr"/>
            <a:r>
              <a:rPr lang="es-CO" sz="3200" b="1" i="1" smtClean="0"/>
              <a:t>MEDIDAS DE PROTECCIÓN Y CONCILIACIÓN</a:t>
            </a:r>
            <a:endParaRPr lang="es-ES" sz="3200" b="1" i="1" smtClean="0"/>
          </a:p>
        </p:txBody>
      </p:sp>
      <p:sp>
        <p:nvSpPr>
          <p:cNvPr id="41986" name="Rectangle 3"/>
          <p:cNvSpPr>
            <a:spLocks noGrp="1"/>
          </p:cNvSpPr>
          <p:nvPr>
            <p:ph type="body" idx="1"/>
          </p:nvPr>
        </p:nvSpPr>
        <p:spPr>
          <a:xfrm>
            <a:off x="612775" y="1600200"/>
            <a:ext cx="8153400" cy="4525963"/>
          </a:xfrm>
        </p:spPr>
        <p:txBody>
          <a:bodyPr/>
          <a:lstStyle/>
          <a:p>
            <a:pPr algn="just"/>
            <a:r>
              <a:rPr lang="es-CO" sz="3200" smtClean="0"/>
              <a:t>Siempre que se adelante una mediación o conciliación en las medidas de protección, en cualquier etapa del proceso, podrá además ordenarse una o más medidas de protección, especialmente dirigidas: </a:t>
            </a:r>
          </a:p>
          <a:p>
            <a:pPr algn="just">
              <a:buFont typeface="Wingdings" pitchFamily="2" charset="2"/>
              <a:buChar char="Ø"/>
            </a:pPr>
            <a:r>
              <a:rPr lang="es-CO" sz="3200" smtClean="0"/>
              <a:t>al cumplimiento de lo acordado, </a:t>
            </a:r>
          </a:p>
          <a:p>
            <a:pPr algn="just">
              <a:buFont typeface="Wingdings" pitchFamily="2" charset="2"/>
              <a:buChar char="Ø"/>
            </a:pPr>
            <a:r>
              <a:rPr lang="es-CO" sz="3200" smtClean="0"/>
              <a:t>a prevenir o evitar que los  hechos de violencia se repitan </a:t>
            </a:r>
          </a:p>
          <a:p>
            <a:pPr algn="just">
              <a:buFont typeface="Wingdings" pitchFamily="2" charset="2"/>
              <a:buChar char="Ø"/>
            </a:pPr>
            <a:r>
              <a:rPr lang="es-CO" sz="3200" smtClean="0"/>
              <a:t>a la protección de la víctima</a:t>
            </a:r>
            <a:r>
              <a:rPr lang="es-ES" sz="320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a:xfrm>
            <a:off x="609600" y="228600"/>
            <a:ext cx="8153400" cy="990600"/>
          </a:xfrm>
        </p:spPr>
        <p:txBody>
          <a:bodyPr/>
          <a:lstStyle/>
          <a:p>
            <a:pPr algn="ctr"/>
            <a:r>
              <a:rPr lang="es-CO" sz="3200" b="1" i="1" dirty="0" smtClean="0"/>
              <a:t>LINEAMIENTOS TÉCNICOS COMISARÍAS DE FAMILIA</a:t>
            </a:r>
            <a:endParaRPr lang="es-ES" sz="3200" b="1" i="1" dirty="0" smtClean="0"/>
          </a:p>
        </p:txBody>
      </p:sp>
      <p:sp>
        <p:nvSpPr>
          <p:cNvPr id="43010" name="Rectangle 3"/>
          <p:cNvSpPr>
            <a:spLocks noGrp="1"/>
          </p:cNvSpPr>
          <p:nvPr>
            <p:ph type="body" idx="1"/>
          </p:nvPr>
        </p:nvSpPr>
        <p:spPr>
          <a:xfrm>
            <a:off x="612775" y="1600200"/>
            <a:ext cx="8153400" cy="4525963"/>
          </a:xfrm>
        </p:spPr>
        <p:txBody>
          <a:bodyPr/>
          <a:lstStyle/>
          <a:p>
            <a:pPr algn="just"/>
            <a:r>
              <a:rPr lang="es-CO" dirty="0" smtClean="0"/>
              <a:t>Lo referente a los lineamientos técnicos en materia de competencias, procedimientos y acciones relacionados con las funciones de atención a las violencias basadas en género por parte de las Comisarías de Familia y demás autoridades administrativas con funciones jurisdiccionales serán definidos por el Ministerio de Justicia y del Derecho, de conformidad con el numeral 11 del artículo 14 del Decreto 2897 de 2011.</a:t>
            </a:r>
            <a:endParaRPr lang="es-E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p:cNvSpPr>
          <p:nvPr>
            <p:ph type="body" idx="1"/>
          </p:nvPr>
        </p:nvSpPr>
        <p:spPr>
          <a:xfrm>
            <a:off x="612775" y="1600200"/>
            <a:ext cx="8153400" cy="4525963"/>
          </a:xfrm>
        </p:spPr>
        <p:txBody>
          <a:bodyPr/>
          <a:lstStyle/>
          <a:p>
            <a:pPr algn="just">
              <a:buFont typeface="Wingdings" pitchFamily="2" charset="2"/>
              <a:buNone/>
            </a:pPr>
            <a:r>
              <a:rPr lang="es-ES" sz="2800" dirty="0" smtClean="0">
                <a:solidFill>
                  <a:schemeClr val="tx2"/>
                </a:solidFill>
              </a:rPr>
              <a:t>	</a:t>
            </a:r>
            <a:r>
              <a:rPr lang="es-ES" sz="2800" dirty="0" smtClean="0"/>
              <a:t>Para que las Comisarías de Familia no solo cumplan con la labor encomendada por la Ley 1257 de 2008, sino por el Decreto Reglamentario es trascendental que ustedes señores Alcaldes escojan para desempeñar dicha función a las personas que cumplan con las calidades legales, y tengan interés o ánimo de permanecer en dicho cargo para la sostenibilidad de la función de protección de las víctimas de violencia intrafamiliar. </a:t>
            </a:r>
          </a:p>
        </p:txBody>
      </p:sp>
      <p:sp>
        <p:nvSpPr>
          <p:cNvPr id="3" name="2 CuadroTexto"/>
          <p:cNvSpPr txBox="1"/>
          <p:nvPr/>
        </p:nvSpPr>
        <p:spPr>
          <a:xfrm>
            <a:off x="1223740" y="548680"/>
            <a:ext cx="6489020" cy="584775"/>
          </a:xfrm>
          <a:prstGeom prst="rect">
            <a:avLst/>
          </a:prstGeom>
          <a:noFill/>
        </p:spPr>
        <p:txBody>
          <a:bodyPr wrap="none" rtlCol="0">
            <a:spAutoFit/>
          </a:bodyPr>
          <a:lstStyle/>
          <a:p>
            <a:pPr algn="ctr" eaLnBrk="0" hangingPunct="0"/>
            <a:r>
              <a:rPr lang="es-MX" sz="3200" b="1" i="1" dirty="0" smtClean="0">
                <a:solidFill>
                  <a:schemeClr val="tx2"/>
                </a:solidFill>
                <a:latin typeface="+mj-lt"/>
                <a:ea typeface="+mj-ea"/>
                <a:cs typeface="+mj-cs"/>
              </a:rPr>
              <a:t>RECOMENDACIONES A LOS ALCALDES</a:t>
            </a:r>
            <a:endParaRPr lang="es-CO" sz="3200" b="1" i="1" dirty="0" smtClean="0">
              <a:solidFill>
                <a:schemeClr val="tx2"/>
              </a:solidFill>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sz="3600" b="1" i="1" dirty="0" smtClean="0"/>
              <a:t/>
            </a:r>
            <a:br>
              <a:rPr lang="es-MX" sz="3600" b="1" i="1" dirty="0" smtClean="0"/>
            </a:br>
            <a:r>
              <a:rPr lang="es-MX" sz="3200" b="1" i="1" dirty="0" smtClean="0"/>
              <a:t>RECOMENDACIONES A LOS ALCALDES</a:t>
            </a:r>
            <a:r>
              <a:rPr lang="es-CO" b="1" i="1" dirty="0" smtClean="0"/>
              <a:t/>
            </a:r>
            <a:br>
              <a:rPr lang="es-CO" b="1" i="1" dirty="0" smtClean="0"/>
            </a:br>
            <a:endParaRPr lang="es-CO" dirty="0"/>
          </a:p>
        </p:txBody>
      </p:sp>
      <p:sp>
        <p:nvSpPr>
          <p:cNvPr id="3" name="2 Marcador de contenido"/>
          <p:cNvSpPr>
            <a:spLocks noGrp="1"/>
          </p:cNvSpPr>
          <p:nvPr>
            <p:ph sz="quarter" idx="1"/>
          </p:nvPr>
        </p:nvSpPr>
        <p:spPr/>
        <p:txBody>
          <a:bodyPr/>
          <a:lstStyle/>
          <a:p>
            <a:pPr algn="just"/>
            <a:r>
              <a:rPr lang="es-ES" sz="3200" dirty="0" smtClean="0"/>
              <a:t>Es fundamental que las Comisarías de Familia cuenten con los recursos adecuados y con el personal motivado y capacitado, a fin de que no se conviertan en trabajos mal remunerados, de bajo status y sin porvenir para la protección de las mujeres.</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a:xfrm>
            <a:off x="609600" y="228600"/>
            <a:ext cx="8153400" cy="990600"/>
          </a:xfrm>
        </p:spPr>
        <p:txBody>
          <a:bodyPr/>
          <a:lstStyle/>
          <a:p>
            <a:pPr algn="ctr"/>
            <a:r>
              <a:rPr lang="es-CO" b="1" i="1" smtClean="0"/>
              <a:t>AUTORIDADES COMPETENTES</a:t>
            </a:r>
            <a:endParaRPr lang="es-ES" b="1" i="1" smtClean="0"/>
          </a:p>
        </p:txBody>
      </p:sp>
      <p:sp>
        <p:nvSpPr>
          <p:cNvPr id="24578" name="Rectangle 3"/>
          <p:cNvSpPr>
            <a:spLocks noGrp="1"/>
          </p:cNvSpPr>
          <p:nvPr>
            <p:ph type="body" idx="1"/>
          </p:nvPr>
        </p:nvSpPr>
        <p:spPr>
          <a:xfrm>
            <a:off x="612775" y="1600200"/>
            <a:ext cx="8153400" cy="4853136"/>
          </a:xfrm>
        </p:spPr>
        <p:txBody>
          <a:bodyPr/>
          <a:lstStyle/>
          <a:p>
            <a:pPr algn="just">
              <a:lnSpc>
                <a:spcPct val="80000"/>
              </a:lnSpc>
            </a:pPr>
            <a:r>
              <a:rPr lang="es-CO" dirty="0" smtClean="0"/>
              <a:t>Medidas de protección consagradas en el artículo 17 de la Ley 1257 de 2008:</a:t>
            </a:r>
            <a:r>
              <a:rPr lang="es-ES" dirty="0" smtClean="0"/>
              <a:t> </a:t>
            </a:r>
            <a:r>
              <a:rPr lang="es-CO" dirty="0" smtClean="0"/>
              <a:t>el Comisario de Familia del lugar donde ocurrieren los hechos, y a falta de éste el Juez Civil Municipal o Promiscuo Municipal</a:t>
            </a:r>
            <a:r>
              <a:rPr lang="es-ES" dirty="0" smtClean="0"/>
              <a:t> del domicilio de la víctima o del lugar donde fue cometida la agresión.</a:t>
            </a:r>
          </a:p>
          <a:p>
            <a:pPr algn="just">
              <a:lnSpc>
                <a:spcPct val="80000"/>
              </a:lnSpc>
            </a:pPr>
            <a:r>
              <a:rPr lang="es-CO" dirty="0" smtClean="0"/>
              <a:t>Medidas de protección provisionales contempladas en el artículo 17: </a:t>
            </a:r>
            <a:r>
              <a:rPr lang="es-CO" b="1" dirty="0" smtClean="0">
                <a:solidFill>
                  <a:schemeClr val="folHlink"/>
                </a:solidFill>
              </a:rPr>
              <a:t>el Fiscal o la víctima las solicitarán al Juez de Control de Garantías</a:t>
            </a:r>
            <a:r>
              <a:rPr lang="es-ES" b="1" dirty="0" smtClean="0">
                <a:solidFill>
                  <a:schemeClr val="folHlink"/>
                </a:solidFill>
              </a:rPr>
              <a:t> </a:t>
            </a:r>
          </a:p>
          <a:p>
            <a:pPr algn="just">
              <a:lnSpc>
                <a:spcPct val="80000"/>
              </a:lnSpc>
            </a:pPr>
            <a:r>
              <a:rPr lang="es-CO" dirty="0" smtClean="0"/>
              <a:t>Medidas de Protección por situaciones de violencia en ámbitos diferentes al familiar artículo 18, </a:t>
            </a:r>
            <a:r>
              <a:rPr lang="es-CO" b="1" dirty="0" smtClean="0">
                <a:solidFill>
                  <a:schemeClr val="folHlink"/>
                </a:solidFill>
              </a:rPr>
              <a:t>el Fiscal o la víctima las solicitarán al Juez de Control de Garantías</a:t>
            </a:r>
            <a:r>
              <a:rPr lang="es-ES" dirty="0" smtClean="0">
                <a:solidFill>
                  <a:schemeClr val="hlink"/>
                </a:solidFill>
              </a:rPr>
              <a:t> </a:t>
            </a:r>
          </a:p>
          <a:p>
            <a:pPr>
              <a:lnSpc>
                <a:spcPct val="80000"/>
              </a:lnSpc>
            </a:pPr>
            <a:endParaRPr lang="es-ES" sz="25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25602" name="Rectangle 3"/>
          <p:cNvSpPr>
            <a:spLocks noGrp="1"/>
          </p:cNvSpPr>
          <p:nvPr>
            <p:ph type="body" idx="1"/>
          </p:nvPr>
        </p:nvSpPr>
        <p:spPr>
          <a:xfrm>
            <a:off x="612775" y="1600200"/>
            <a:ext cx="8153400" cy="5068888"/>
          </a:xfrm>
        </p:spPr>
        <p:txBody>
          <a:bodyPr/>
          <a:lstStyle/>
          <a:p>
            <a:pPr algn="ctr">
              <a:lnSpc>
                <a:spcPct val="80000"/>
              </a:lnSpc>
              <a:buFont typeface="Wingdings" pitchFamily="2" charset="2"/>
              <a:buNone/>
            </a:pPr>
            <a:r>
              <a:rPr lang="es-CO" sz="3200" b="1" dirty="0" smtClean="0">
                <a:solidFill>
                  <a:schemeClr val="folHlink"/>
                </a:solidFill>
              </a:rPr>
              <a:t>Desalojo</a:t>
            </a:r>
          </a:p>
          <a:p>
            <a:pPr algn="just">
              <a:lnSpc>
                <a:spcPct val="80000"/>
              </a:lnSpc>
            </a:pPr>
            <a:r>
              <a:rPr lang="es-CO" sz="2500" dirty="0" smtClean="0"/>
              <a:t> Con el objeto de evitar el acceso al lugar por parte del agresor, la autoridad competente enviará copia de la medida provisional o definitiva decretadas a la empresa o persona encargada de la vigilancia de la respectiva casa o lugar de habitación, así como al Consejo de Administración o al Comité de Convivencia, al propietario, arrendador o administrador o a quién tenga a su cargo la responsabilidad del inmueble, para que adopten las medidas pertinentes, con copia a la Policía Nacional.</a:t>
            </a:r>
            <a:r>
              <a:rPr lang="es-ES" sz="2500" dirty="0" smtClean="0"/>
              <a:t> </a:t>
            </a:r>
          </a:p>
          <a:p>
            <a:pPr algn="just">
              <a:lnSpc>
                <a:spcPct val="80000"/>
              </a:lnSpc>
            </a:pPr>
            <a:endParaRPr lang="es-ES" sz="2500" dirty="0" smtClean="0"/>
          </a:p>
          <a:p>
            <a:pPr algn="just">
              <a:lnSpc>
                <a:spcPct val="80000"/>
              </a:lnSpc>
            </a:pPr>
            <a:r>
              <a:rPr lang="es-CO" sz="2500" dirty="0" smtClean="0"/>
              <a:t>Cuando no exista un sistema de control de ingreso en la casa o lugar de habitación, la autoridad competente deberá oficiar a la Policía Nacional para que garantice el cumplimiento de la orden.</a:t>
            </a:r>
            <a:r>
              <a:rPr lang="es-ES" sz="2500" dirty="0" smtClean="0"/>
              <a:t>  </a:t>
            </a:r>
          </a:p>
          <a:p>
            <a:pPr>
              <a:lnSpc>
                <a:spcPct val="80000"/>
              </a:lnSpc>
            </a:pPr>
            <a:endParaRPr lang="es-ES" sz="25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26626" name="Rectangle 3"/>
          <p:cNvSpPr>
            <a:spLocks noGrp="1"/>
          </p:cNvSpPr>
          <p:nvPr>
            <p:ph type="body" idx="1"/>
          </p:nvPr>
        </p:nvSpPr>
        <p:spPr>
          <a:xfrm>
            <a:off x="612775" y="1600200"/>
            <a:ext cx="8153400" cy="5257800"/>
          </a:xfrm>
        </p:spPr>
        <p:txBody>
          <a:bodyPr/>
          <a:lstStyle/>
          <a:p>
            <a:pPr algn="ctr">
              <a:buFont typeface="Wingdings" pitchFamily="2" charset="2"/>
              <a:buNone/>
            </a:pPr>
            <a:r>
              <a:rPr lang="es-CO" sz="3200" b="1" dirty="0" smtClean="0">
                <a:solidFill>
                  <a:schemeClr val="folHlink"/>
                </a:solidFill>
              </a:rPr>
              <a:t>Prohibición de ingreso</a:t>
            </a:r>
          </a:p>
          <a:p>
            <a:pPr algn="just"/>
            <a:r>
              <a:rPr lang="es-CO" sz="2500" dirty="0" smtClean="0"/>
              <a:t>La autoridad competente enviará orden de fijación de la medida provisional o definitiva decretada, a los sitios que la víctima determine, para que los encargados del control de entrada y salida del personal, el propietario, arrendador o administrador o  quién tenga a su cargo la responsabilidad del inmueble, den cumplimiento a la misma, para evitar el ingreso del agresor.</a:t>
            </a:r>
          </a:p>
          <a:p>
            <a:pPr algn="just"/>
            <a:r>
              <a:rPr lang="es-CO" sz="2500" dirty="0" smtClean="0"/>
              <a:t>Cuando no exista un sistema de control de ingreso, la autoridad competente deberá oficiar a la Policía Nacional para que garantice el cumplimiento de la orden.</a:t>
            </a:r>
            <a:r>
              <a:rPr lang="es-ES" sz="2500" dirty="0" smtClean="0"/>
              <a:t> </a:t>
            </a:r>
            <a:r>
              <a:rPr lang="es-CO" sz="2500" dirty="0" smtClean="0"/>
              <a:t> </a:t>
            </a:r>
            <a:endParaRPr lang="es-ES" sz="2500" dirty="0" smtClean="0"/>
          </a:p>
          <a:p>
            <a:endParaRPr lang="es-ES" sz="1500" b="1" dirty="0" smtClean="0">
              <a:solidFill>
                <a:schemeClr val="hlink"/>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27650" name="Rectangle 3"/>
          <p:cNvSpPr>
            <a:spLocks noGrp="1"/>
          </p:cNvSpPr>
          <p:nvPr>
            <p:ph type="body" idx="1"/>
          </p:nvPr>
        </p:nvSpPr>
        <p:spPr>
          <a:xfrm>
            <a:off x="612775" y="1600200"/>
            <a:ext cx="8153400" cy="4525963"/>
          </a:xfrm>
        </p:spPr>
        <p:txBody>
          <a:bodyPr/>
          <a:lstStyle/>
          <a:p>
            <a:pPr algn="ctr">
              <a:buFont typeface="Wingdings" pitchFamily="2" charset="2"/>
              <a:buNone/>
            </a:pPr>
            <a:r>
              <a:rPr lang="es-CO" sz="3200" b="1" dirty="0" smtClean="0">
                <a:solidFill>
                  <a:schemeClr val="folHlink"/>
                </a:solidFill>
              </a:rPr>
              <a:t>Traslado Niños Niñas Adolescentes</a:t>
            </a:r>
          </a:p>
          <a:p>
            <a:pPr algn="ctr">
              <a:buFont typeface="Wingdings" pitchFamily="2" charset="2"/>
              <a:buNone/>
            </a:pPr>
            <a:endParaRPr lang="es-CO" sz="3200" b="1" dirty="0" smtClean="0">
              <a:solidFill>
                <a:schemeClr val="folHlink"/>
              </a:solidFill>
            </a:endParaRPr>
          </a:p>
          <a:p>
            <a:pPr algn="just"/>
            <a:r>
              <a:rPr lang="es-CO" dirty="0" smtClean="0"/>
              <a:t>La autoridad competente oficiará al Instituto Colombiano de Bienestar Familiar para que esta entidad adopte las medidas necesarias de información a todos los centros zonales a fin de impedir el otorgamiento de custodias a favor de los agresores.</a:t>
            </a:r>
            <a:r>
              <a:rPr lang="es-ES" dirty="0" smtClean="0"/>
              <a:t> </a:t>
            </a:r>
          </a:p>
          <a:p>
            <a:endParaRPr lang="es-ES" sz="1900" b="1" dirty="0" smtClean="0">
              <a:solidFill>
                <a:schemeClr val="hlin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28674" name="Rectangle 3"/>
          <p:cNvSpPr>
            <a:spLocks noGrp="1"/>
          </p:cNvSpPr>
          <p:nvPr>
            <p:ph type="body" idx="1"/>
          </p:nvPr>
        </p:nvSpPr>
        <p:spPr>
          <a:xfrm>
            <a:off x="612775" y="1600200"/>
            <a:ext cx="8153400" cy="5068888"/>
          </a:xfrm>
        </p:spPr>
        <p:txBody>
          <a:bodyPr/>
          <a:lstStyle/>
          <a:p>
            <a:pPr algn="ctr">
              <a:lnSpc>
                <a:spcPct val="90000"/>
              </a:lnSpc>
              <a:buFont typeface="Wingdings" pitchFamily="2" charset="2"/>
              <a:buNone/>
            </a:pPr>
            <a:r>
              <a:rPr lang="es-CO" sz="2800" b="1" dirty="0" smtClean="0">
                <a:solidFill>
                  <a:schemeClr val="folHlink"/>
                </a:solidFill>
              </a:rPr>
              <a:t>Gastos a cargo del agresor</a:t>
            </a:r>
          </a:p>
          <a:p>
            <a:pPr algn="just">
              <a:lnSpc>
                <a:spcPct val="90000"/>
              </a:lnSpc>
            </a:pPr>
            <a:r>
              <a:rPr lang="es-CO" sz="2500" dirty="0" smtClean="0"/>
              <a:t>La víctima deberá acreditar los pagos realizados, para que se ordene en la misma providencia que imponga la medida de protección, el reintegro de los gastos realizados.  </a:t>
            </a:r>
          </a:p>
          <a:p>
            <a:pPr algn="just">
              <a:lnSpc>
                <a:spcPct val="90000"/>
              </a:lnSpc>
            </a:pPr>
            <a:r>
              <a:rPr lang="es-CO" sz="2500" dirty="0" smtClean="0"/>
              <a:t>La providencia mediante la cual se ordene el reintegro de los gastos realizados por la víctima, deberá contener la obligación en forma clara, expresa y exigible y se constituirá en título ejecutivo.</a:t>
            </a:r>
          </a:p>
          <a:p>
            <a:pPr algn="just">
              <a:lnSpc>
                <a:spcPct val="90000"/>
              </a:lnSpc>
            </a:pPr>
            <a:r>
              <a:rPr lang="es-CO" sz="2500" dirty="0" smtClean="0"/>
              <a:t>Si se ordenan una o varias de las medidas señaladas en los literales d) y e) se deberá ordenar simultáneamente que el agresor acredite los pagos a su cargo. </a:t>
            </a:r>
          </a:p>
          <a:p>
            <a:pPr algn="just">
              <a:lnSpc>
                <a:spcPct val="90000"/>
              </a:lnSpc>
            </a:pPr>
            <a:r>
              <a:rPr lang="es-CO" sz="2500" dirty="0" smtClean="0"/>
              <a:t>El no pago se tendrá como incumplimiento.</a:t>
            </a:r>
            <a:endParaRPr lang="es-ES" sz="2500" dirty="0" smtClean="0"/>
          </a:p>
          <a:p>
            <a:pPr>
              <a:lnSpc>
                <a:spcPct val="90000"/>
              </a:lnSpc>
            </a:pPr>
            <a:endParaRPr lang="es-ES" sz="25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3600" b="1" i="1" smtClean="0"/>
          </a:p>
        </p:txBody>
      </p:sp>
      <p:sp>
        <p:nvSpPr>
          <p:cNvPr id="29698" name="Rectangle 3"/>
          <p:cNvSpPr>
            <a:spLocks noGrp="1"/>
          </p:cNvSpPr>
          <p:nvPr>
            <p:ph type="body" idx="1"/>
          </p:nvPr>
        </p:nvSpPr>
        <p:spPr>
          <a:xfrm>
            <a:off x="612775" y="1600200"/>
            <a:ext cx="8153400" cy="5257800"/>
          </a:xfrm>
        </p:spPr>
        <p:txBody>
          <a:bodyPr/>
          <a:lstStyle/>
          <a:p>
            <a:pPr algn="ctr">
              <a:lnSpc>
                <a:spcPct val="80000"/>
              </a:lnSpc>
              <a:buFont typeface="Wingdings" pitchFamily="2" charset="2"/>
              <a:buNone/>
            </a:pPr>
            <a:r>
              <a:rPr lang="es-CO" sz="2500" b="1" dirty="0" smtClean="0">
                <a:solidFill>
                  <a:schemeClr val="folHlink"/>
                </a:solidFill>
              </a:rPr>
              <a:t>Protección temporal de la víctima y reingreso al domicilio</a:t>
            </a:r>
          </a:p>
          <a:p>
            <a:pPr algn="just">
              <a:lnSpc>
                <a:spcPct val="80000"/>
              </a:lnSpc>
            </a:pPr>
            <a:r>
              <a:rPr lang="es-CO" sz="2700" dirty="0" smtClean="0"/>
              <a:t>Cuando corresponda a la Policía Nacional la ejecución de la orden impartida por la autoridad competente, se realizará de manera concertada con la víctima atendiendo a los principios de los programas de protección de Derechos Humanos, y los siguientes criterios: </a:t>
            </a:r>
          </a:p>
          <a:p>
            <a:pPr algn="just">
              <a:lnSpc>
                <a:spcPct val="80000"/>
              </a:lnSpc>
            </a:pPr>
            <a:r>
              <a:rPr lang="es-CO" sz="2700" dirty="0" smtClean="0"/>
              <a:t>La protección de la víctima teniendo en cuenta las circunstancias particulares de riesgo. </a:t>
            </a:r>
          </a:p>
          <a:p>
            <a:pPr algn="just">
              <a:lnSpc>
                <a:spcPct val="80000"/>
              </a:lnSpc>
            </a:pPr>
            <a:r>
              <a:rPr lang="es-CO" sz="2700" dirty="0" smtClean="0"/>
              <a:t>El cumplimiento de la orden contenida en la medida de protección proferida por la autoridad competente.</a:t>
            </a:r>
          </a:p>
          <a:p>
            <a:pPr algn="just">
              <a:lnSpc>
                <a:spcPct val="80000"/>
              </a:lnSpc>
            </a:pPr>
            <a:r>
              <a:rPr lang="es-CO" sz="2700" dirty="0" smtClean="0"/>
              <a:t>La responsabilidad del Estado en materia de protección de derechos de las mujeres.</a:t>
            </a:r>
            <a:endParaRPr lang="es-ES" sz="25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a:xfrm>
            <a:off x="609600" y="228600"/>
            <a:ext cx="8153400" cy="990600"/>
          </a:xfrm>
        </p:spPr>
        <p:txBody>
          <a:bodyPr/>
          <a:lstStyle/>
          <a:p>
            <a:pPr algn="ctr"/>
            <a:r>
              <a:rPr lang="es-CO" sz="3600" b="1" i="1" smtClean="0"/>
              <a:t>PROCEDIMIENTO PARA LA IMPOSICIÓN DE LAS MEDIDAS DE PROTECCIÓN</a:t>
            </a:r>
            <a:endParaRPr lang="es-ES" sz="4000" b="1" i="1" smtClean="0"/>
          </a:p>
        </p:txBody>
      </p:sp>
      <p:sp>
        <p:nvSpPr>
          <p:cNvPr id="30722" name="Rectangle 3"/>
          <p:cNvSpPr>
            <a:spLocks noGrp="1"/>
          </p:cNvSpPr>
          <p:nvPr>
            <p:ph type="body" idx="1"/>
          </p:nvPr>
        </p:nvSpPr>
        <p:spPr>
          <a:xfrm>
            <a:off x="612775" y="1600200"/>
            <a:ext cx="8153400" cy="4525963"/>
          </a:xfrm>
        </p:spPr>
        <p:txBody>
          <a:bodyPr/>
          <a:lstStyle/>
          <a:p>
            <a:pPr algn="ctr">
              <a:buFont typeface="Wingdings" pitchFamily="2" charset="2"/>
              <a:buNone/>
            </a:pPr>
            <a:r>
              <a:rPr lang="es-CO" sz="2800" b="1" dirty="0" smtClean="0">
                <a:solidFill>
                  <a:schemeClr val="folHlink"/>
                </a:solidFill>
              </a:rPr>
              <a:t>Suspensión, tenencia y </a:t>
            </a:r>
            <a:r>
              <a:rPr lang="es-CO" sz="3200" b="1" dirty="0" smtClean="0">
                <a:solidFill>
                  <a:schemeClr val="folHlink"/>
                </a:solidFill>
              </a:rPr>
              <a:t>porte de armas</a:t>
            </a:r>
          </a:p>
          <a:p>
            <a:pPr algn="just"/>
            <a:r>
              <a:rPr lang="es-CO" sz="3200" dirty="0" smtClean="0"/>
              <a:t>Se deberá informar a la Policía Nacional y a las autoridades competentes, de acuerdo con las disposiciones previstas en el artículo 10 de la Ley 1119 de 2006, y en el Título III Capítulo II del Decreto 2535 de 1993 y decretos que lo reglamentan, o normas que los modifiquen o adicionen.</a:t>
            </a:r>
            <a:r>
              <a:rPr lang="es-ES" sz="3600" dirty="0" smtClean="0"/>
              <a:t> </a:t>
            </a:r>
          </a:p>
          <a:p>
            <a:pPr algn="just"/>
            <a:endParaRPr lang="es-CO" sz="3600" b="1" dirty="0" smtClean="0">
              <a:solidFill>
                <a:schemeClr val="folHlink"/>
              </a:solidFill>
            </a:endParaRPr>
          </a:p>
          <a:p>
            <a:pPr algn="ctr">
              <a:buFont typeface="Wingdings" pitchFamily="2" charset="2"/>
              <a:buNone/>
            </a:pPr>
            <a:endParaRPr lang="es-ES" sz="2400" b="1" dirty="0" smtClean="0">
              <a:solidFill>
                <a:schemeClr val="folHlink"/>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793</TotalTime>
  <Words>2280</Words>
  <Application>Microsoft Office PowerPoint</Application>
  <PresentationFormat>Presentación en pantalla (4:3)</PresentationFormat>
  <Paragraphs>102</Paragraphs>
  <Slides>25</Slides>
  <Notes>2</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Intermedio</vt:lpstr>
      <vt:lpstr>   </vt:lpstr>
      <vt:lpstr>OBJETO DEL DECRETO</vt:lpstr>
      <vt:lpstr>AUTORIDADES COMPETENTES</vt:lpstr>
      <vt:lpstr>PROCEDIMIENTO PARA LA IMPOSICIÓN DE LAS MEDIDAS DE PROTECCIÓN</vt:lpstr>
      <vt:lpstr>PROCEDIMIENTO PARA LA IMPOSICIÓN DE LAS MEDIDAS DE PROTECCIÓN</vt:lpstr>
      <vt:lpstr>PROCEDIMIENTO PARA LA IMPOSICIÓN DE LAS MEDIDAS DE PROTECCIÓN</vt:lpstr>
      <vt:lpstr>PROCEDIMIENTO PARA LA IMPOSICIÓN DE LAS MEDIDAS DE PROTECCIÓN</vt:lpstr>
      <vt:lpstr>PROCEDIMIENTO PARA LA IMPOSICIÓN DE LAS MEDIDAS DE PROTECCIÓN</vt:lpstr>
      <vt:lpstr>PROCEDIMIENTO PARA LA IMPOSICIÓN DE LAS MEDIDAS DE PROTECCIÓN</vt:lpstr>
      <vt:lpstr>PROCEDIMIENTO PARA LA IMPOSICIÓN DE LAS MEDIDAS DE PROTECCIÓN</vt:lpstr>
      <vt:lpstr>ACOMPAÑAMIENTO POR PARTE DE LA POLICÍA NACIONAL</vt:lpstr>
      <vt:lpstr>EFECTIVIDAD DE LAS MEDIDAS POR PARTE DE LA POLICÍA NACIONAL</vt:lpstr>
      <vt:lpstr>MODIFICACIÓN DE LAS MEDIDAS DE PROTECCIÓN Y MEDIDAS COMPLEMENTARIAS</vt:lpstr>
      <vt:lpstr>SITUACIONES VARIAS</vt:lpstr>
      <vt:lpstr>DERECHO DE LAS MUJERES A NO SER CONFRONTADAS CON EL AGRESOR</vt:lpstr>
      <vt:lpstr>MEDIDAS DE PROTECCIÓN EN CASOS DE VIOLENCIA EN ÁMBITOS DIFERENTES AL FAMILIAR</vt:lpstr>
      <vt:lpstr>MEDIDAS DE PROTECCIÓN EN CASOS DE VIOLENCIA EN ÁMBITOS DIFERENTES AL FAMILIAR</vt:lpstr>
      <vt:lpstr>INCUMPLIMIENTO DE LAS MEDIDAS DE PROTECCIÓN POR PARTE DEL AGRESOR</vt:lpstr>
      <vt:lpstr>NOTIFICACIONES</vt:lpstr>
      <vt:lpstr> NOTIFICACIONES </vt:lpstr>
      <vt:lpstr>Diapositiva 21</vt:lpstr>
      <vt:lpstr>MEDIDAS DE PROTECCIÓN Y CONCILIACIÓN</vt:lpstr>
      <vt:lpstr>LINEAMIENTOS TÉCNICOS COMISARÍAS DE FAMILIA</vt:lpstr>
      <vt:lpstr>Diapositiva 24</vt:lpstr>
      <vt:lpstr> RECOMENDACIONES A LOS ALCALDES </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ana.fergusson</dc:creator>
  <cp:lastModifiedBy>ILSBOR</cp:lastModifiedBy>
  <cp:revision>95</cp:revision>
  <dcterms:created xsi:type="dcterms:W3CDTF">2011-10-04T20:02:06Z</dcterms:created>
  <dcterms:modified xsi:type="dcterms:W3CDTF">2012-01-17T20:22:57Z</dcterms:modified>
</cp:coreProperties>
</file>