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7010400" cy="92360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827"/>
    <a:srgbClr val="FF0000"/>
    <a:srgbClr val="003366"/>
    <a:srgbClr val="0000CC"/>
    <a:srgbClr val="0066CC"/>
    <a:srgbClr val="003300"/>
    <a:srgbClr val="339966"/>
    <a:srgbClr val="000099"/>
    <a:srgbClr val="0000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2" autoAdjust="0"/>
    <p:restoredTop sz="99856" autoAdjust="0"/>
  </p:normalViewPr>
  <p:slideViewPr>
    <p:cSldViewPr>
      <p:cViewPr varScale="1">
        <p:scale>
          <a:sx n="92" d="100"/>
          <a:sy n="92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5DDD521-35E8-4163-9772-3DDFD9CC422B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27EE693-F2E4-4DE4-A3D1-786A244508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2158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9C95E3-F504-4C3B-B4B5-44A349A4A6AB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620DCD-B82D-404E-9B30-92A7CEB3C6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661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C4B166E-2147-41B4-A67A-7A81C47BC323}" type="datetimeFigureOut">
              <a:rPr lang="es-CO" smtClean="0"/>
              <a:t>07/11/2014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38A035B-F70F-4617-B574-6151C3D0A731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 smtClean="0">
                <a:solidFill>
                  <a:schemeClr val="tx2"/>
                </a:solidFill>
                <a:latin typeface="Century Gothic" pitchFamily="34" charset="0"/>
              </a:rPr>
              <a:t>CALENDARIO NEGOCIACIÓN DE SALARIO MÍNIMO </a:t>
            </a:r>
            <a:r>
              <a:rPr lang="es-CO" b="1" dirty="0" smtClean="0">
                <a:solidFill>
                  <a:schemeClr val="tx2"/>
                </a:solidFill>
              </a:rPr>
              <a:t/>
            </a:r>
            <a:br>
              <a:rPr lang="es-CO" b="1" dirty="0" smtClean="0">
                <a:solidFill>
                  <a:schemeClr val="tx2"/>
                </a:solidFill>
              </a:rPr>
            </a:br>
            <a:endParaRPr lang="es-CO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051720" y="4653136"/>
            <a:ext cx="5256584" cy="13234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2000" b="1" dirty="0" smtClean="0">
                <a:solidFill>
                  <a:schemeClr val="tx2"/>
                </a:solidFill>
                <a:latin typeface="Century Gothic" pitchFamily="34" charset="0"/>
              </a:rPr>
              <a:t>SECRETARÍA </a:t>
            </a:r>
            <a:r>
              <a:rPr lang="es-ES_tradnl" sz="2000" b="1" dirty="0">
                <a:solidFill>
                  <a:schemeClr val="tx2"/>
                </a:solidFill>
                <a:latin typeface="Century Gothic" pitchFamily="34" charset="0"/>
              </a:rPr>
              <a:t>TÉCNICA </a:t>
            </a:r>
            <a:r>
              <a:rPr lang="es-ES_tradnl" sz="2000" b="1" dirty="0" smtClean="0">
                <a:solidFill>
                  <a:schemeClr val="tx2"/>
                </a:solidFill>
                <a:latin typeface="Century Gothic" pitchFamily="34" charset="0"/>
              </a:rPr>
              <a:t>NACIONAL</a:t>
            </a:r>
          </a:p>
          <a:p>
            <a:pPr algn="ctr"/>
            <a:endParaRPr lang="es-ES_tradnl" sz="2000" b="1" dirty="0">
              <a:solidFill>
                <a:schemeClr val="tx2"/>
              </a:solidFill>
              <a:latin typeface="Century Gothic" pitchFamily="34" charset="0"/>
            </a:endParaRPr>
          </a:p>
          <a:p>
            <a:pPr algn="ctr"/>
            <a:endParaRPr lang="es-ES_tradnl" sz="2000" b="1" dirty="0" smtClean="0">
              <a:solidFill>
                <a:schemeClr val="tx2"/>
              </a:solidFill>
              <a:latin typeface="Century Gothic" pitchFamily="34" charset="0"/>
            </a:endParaRPr>
          </a:p>
          <a:p>
            <a:pPr algn="ctr"/>
            <a:r>
              <a:rPr lang="es-ES_tradnl" sz="2000" b="1" dirty="0" smtClean="0">
                <a:solidFill>
                  <a:schemeClr val="tx2"/>
                </a:solidFill>
                <a:latin typeface="Century Gothic" pitchFamily="34" charset="0"/>
              </a:rPr>
              <a:t>2014</a:t>
            </a:r>
            <a:endParaRPr lang="es-CO" sz="2000" dirty="0">
              <a:solidFill>
                <a:schemeClr val="tx2"/>
              </a:solidFill>
              <a:latin typeface="Century Gothic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512" y="764704"/>
            <a:ext cx="2808314" cy="955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07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892278"/>
              </p:ext>
            </p:extLst>
          </p:nvPr>
        </p:nvGraphicFramePr>
        <p:xfrm>
          <a:off x="343285" y="1696813"/>
          <a:ext cx="8621205" cy="4883938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231601"/>
                <a:gridCol w="1231601"/>
                <a:gridCol w="1468401"/>
                <a:gridCol w="1265448"/>
                <a:gridCol w="1191905"/>
                <a:gridCol w="1080120"/>
                <a:gridCol w="1152129"/>
              </a:tblGrid>
              <a:tr h="45137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CO" sz="2400" u="none" strike="noStrike" dirty="0" smtClean="0">
                          <a:effectLst/>
                        </a:rPr>
                        <a:t>Noviembre </a:t>
                      </a:r>
                      <a:r>
                        <a:rPr lang="es-CO" sz="2400" u="none" strike="noStrike" dirty="0">
                          <a:effectLst/>
                        </a:rPr>
                        <a:t>2014</a:t>
                      </a:r>
                      <a:endParaRPr lang="es-CO" sz="2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7079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 smtClean="0">
                          <a:effectLst/>
                        </a:rPr>
                        <a:t>LUNES</a:t>
                      </a:r>
                      <a:endParaRPr lang="es-CO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 smtClean="0">
                          <a:effectLst/>
                        </a:rPr>
                        <a:t>MARTES</a:t>
                      </a:r>
                      <a:endParaRPr lang="es-CO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MIERCOLES</a:t>
                      </a:r>
                      <a:endParaRPr lang="es-CO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 smtClean="0">
                          <a:effectLst/>
                        </a:rPr>
                        <a:t>JUEVES</a:t>
                      </a:r>
                      <a:endParaRPr lang="es-CO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 smtClean="0">
                          <a:effectLst/>
                        </a:rPr>
                        <a:t>VIERNES</a:t>
                      </a:r>
                      <a:endParaRPr lang="es-CO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 smtClean="0">
                          <a:effectLst/>
                        </a:rPr>
                        <a:t>SABADO</a:t>
                      </a:r>
                      <a:endParaRPr lang="es-CO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 smtClean="0">
                          <a:effectLst/>
                        </a:rPr>
                        <a:t>DOMINGO</a:t>
                      </a:r>
                      <a:endParaRPr lang="es-CO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583030"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</a:tr>
              <a:tr h="583029"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3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festivo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4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5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6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 smtClean="0">
                          <a:effectLst/>
                        </a:rPr>
                        <a:t>7  </a:t>
                      </a:r>
                    </a:p>
                    <a:p>
                      <a:pPr algn="l" fontAlgn="t"/>
                      <a:r>
                        <a:rPr lang="es-CO" sz="12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Comisión Permanente de Concertación</a:t>
                      </a:r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8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9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</a:tr>
              <a:tr h="583029"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10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11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12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13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14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15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16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</a:tr>
              <a:tr h="1033925"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17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festivo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18</a:t>
                      </a:r>
                    </a:p>
                    <a:p>
                      <a:pPr algn="l" fontAlgn="t"/>
                      <a:r>
                        <a:rPr lang="es-CO" sz="1200" b="0" u="none" strike="noStrike" dirty="0" smtClean="0">
                          <a:effectLst/>
                        </a:rPr>
                        <a:t>Subcomisión de Productividad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19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20</a:t>
                      </a:r>
                    </a:p>
                    <a:p>
                      <a:pPr algn="l" fontAlgn="t"/>
                      <a:r>
                        <a:rPr lang="es-CO" sz="1200" b="0" u="none" strike="noStrike" dirty="0">
                          <a:effectLst/>
                        </a:rPr>
                        <a:t>Subcomisión de Productividad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21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22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23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</a:tr>
              <a:tr h="1020734"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24</a:t>
                      </a:r>
                    </a:p>
                    <a:p>
                      <a:pPr algn="l" fontAlgn="t"/>
                      <a:r>
                        <a:rPr lang="es-CO" sz="1200" b="0" u="none" strike="noStrike" dirty="0">
                          <a:effectLst/>
                        </a:rPr>
                        <a:t>Subcomisión de Productividad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25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u="none" strike="noStrike" dirty="0" smtClean="0">
                          <a:effectLst/>
                        </a:rPr>
                        <a:t> </a:t>
                      </a:r>
                      <a:r>
                        <a:rPr lang="es-CO" sz="12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Comisión Permanente de Concertación</a:t>
                      </a:r>
                    </a:p>
                    <a:p>
                      <a:pPr algn="l" fontAlgn="t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26</a:t>
                      </a:r>
                    </a:p>
                    <a:p>
                      <a:pPr algn="l" fontAlgn="t"/>
                      <a:r>
                        <a:rPr lang="es-CO" sz="1200" b="0" u="none" strike="noStrike" dirty="0">
                          <a:effectLst/>
                        </a:rPr>
                        <a:t>Subcomisión </a:t>
                      </a:r>
                      <a:r>
                        <a:rPr lang="es-CO" sz="1200" b="0" u="none" strike="noStrike" dirty="0" smtClean="0">
                          <a:effectLst/>
                        </a:rPr>
                        <a:t>de Productividad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27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28</a:t>
                      </a:r>
                    </a:p>
                    <a:p>
                      <a:pPr algn="l" fontAlgn="t"/>
                      <a:r>
                        <a:rPr lang="es-CO" sz="1200" b="0" u="none" strike="noStrike" dirty="0">
                          <a:effectLst/>
                        </a:rPr>
                        <a:t>Subcomisión de Productividad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29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30</a:t>
                      </a: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664" y="618152"/>
            <a:ext cx="2808314" cy="955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190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994660"/>
              </p:ext>
            </p:extLst>
          </p:nvPr>
        </p:nvGraphicFramePr>
        <p:xfrm>
          <a:off x="251520" y="1404788"/>
          <a:ext cx="8784974" cy="543324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368152"/>
                <a:gridCol w="1512168"/>
                <a:gridCol w="1512168"/>
                <a:gridCol w="1152128"/>
                <a:gridCol w="1440160"/>
                <a:gridCol w="936104"/>
                <a:gridCol w="864094"/>
              </a:tblGrid>
              <a:tr h="42068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CO" sz="2400" b="1" u="none" strike="noStrike" dirty="0" smtClean="0">
                          <a:effectLst/>
                        </a:rPr>
                        <a:t>Diciembre </a:t>
                      </a:r>
                      <a:r>
                        <a:rPr lang="es-CO" sz="2400" b="1" u="none" strike="noStrike" dirty="0">
                          <a:effectLst/>
                        </a:rPr>
                        <a:t>2014</a:t>
                      </a:r>
                      <a:endParaRPr lang="es-CO" sz="2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5295" marR="5295" marT="5295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3810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 smtClean="0">
                          <a:effectLst/>
                        </a:rPr>
                        <a:t>LUNES</a:t>
                      </a:r>
                      <a:endParaRPr lang="es-CO" sz="12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 smtClean="0">
                          <a:effectLst/>
                        </a:rPr>
                        <a:t>MARTES</a:t>
                      </a:r>
                      <a:endParaRPr lang="es-CO" sz="12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MIERCOLES</a:t>
                      </a:r>
                      <a:endParaRPr lang="es-CO" sz="12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 smtClean="0">
                          <a:effectLst/>
                        </a:rPr>
                        <a:t>JUEVES</a:t>
                      </a:r>
                      <a:endParaRPr lang="es-CO" sz="12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 smtClean="0">
                          <a:effectLst/>
                        </a:rPr>
                        <a:t>VIERNES</a:t>
                      </a:r>
                      <a:endParaRPr lang="es-CO" sz="12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 smtClean="0">
                          <a:effectLst/>
                        </a:rPr>
                        <a:t>SABADO</a:t>
                      </a:r>
                      <a:endParaRPr lang="es-CO" sz="12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 smtClean="0">
                          <a:effectLst/>
                        </a:rPr>
                        <a:t>DOMING</a:t>
                      </a:r>
                      <a:endParaRPr lang="es-CO" sz="12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933368"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 smtClean="0">
                          <a:effectLst/>
                          <a:latin typeface="+mn-lt"/>
                        </a:rPr>
                        <a:t>1 </a:t>
                      </a:r>
                    </a:p>
                    <a:p>
                      <a:pPr algn="l" fontAlgn="b"/>
                      <a:endParaRPr lang="es-CO" sz="1000" b="0" u="none" strike="noStrike" dirty="0" smtClean="0"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000" b="0" u="none" strike="noStrike" dirty="0" smtClean="0">
                          <a:effectLst/>
                          <a:latin typeface="+mn-lt"/>
                        </a:rPr>
                        <a:t>Presentación </a:t>
                      </a:r>
                      <a:r>
                        <a:rPr lang="es-CO" sz="1000" b="0" u="none" strike="noStrike" dirty="0" err="1" smtClean="0">
                          <a:effectLst/>
                          <a:latin typeface="+mn-lt"/>
                        </a:rPr>
                        <a:t>Banrep</a:t>
                      </a:r>
                      <a:r>
                        <a:rPr lang="es-CO" sz="1000" b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s-CO" sz="1000" b="0" u="none" strike="noStrike" dirty="0" smtClean="0">
                          <a:effectLst/>
                          <a:latin typeface="+mn-lt"/>
                        </a:rPr>
                        <a:t> y 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b="0" u="none" strike="noStrike" dirty="0" err="1" smtClean="0">
                          <a:effectLst/>
                          <a:latin typeface="+mn-lt"/>
                        </a:rPr>
                        <a:t>Minhacienda</a:t>
                      </a:r>
                      <a:endParaRPr lang="es-CO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es-CO" sz="1000" b="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b="0" u="none" strike="noStrike" dirty="0" smtClean="0">
                          <a:effectLst/>
                          <a:latin typeface="+mn-lt"/>
                        </a:rPr>
                        <a:t>Discusión sobre Salario</a:t>
                      </a:r>
                      <a:r>
                        <a:rPr lang="es-CO" sz="1000" b="0" u="none" strike="noStrike" baseline="0" dirty="0" smtClean="0">
                          <a:effectLst/>
                          <a:latin typeface="+mn-lt"/>
                        </a:rPr>
                        <a:t> Mínimo</a:t>
                      </a:r>
                      <a:endParaRPr lang="es-CO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4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 smtClean="0">
                          <a:effectLst/>
                          <a:latin typeface="+mn-lt"/>
                        </a:rPr>
                        <a:t>5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0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de Propuestas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0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Discusión sobre Salario Mínimo</a:t>
                      </a:r>
                    </a:p>
                    <a:p>
                      <a:pPr algn="l" fontAlgn="t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6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7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</a:tr>
              <a:tr h="925261"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8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100" b="1" u="none" strike="noStrike" dirty="0">
                          <a:effectLst/>
                          <a:latin typeface="+mn-lt"/>
                        </a:rPr>
                        <a:t>festivo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 smtClean="0">
                          <a:effectLst/>
                          <a:latin typeface="+mn-lt"/>
                        </a:rPr>
                        <a:t>9</a:t>
                      </a:r>
                    </a:p>
                    <a:p>
                      <a:pPr algn="l" fontAlgn="t"/>
                      <a:r>
                        <a:rPr lang="es-CO" sz="1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del DANE</a:t>
                      </a:r>
                    </a:p>
                    <a:p>
                      <a:pPr algn="l" fontAlgn="t"/>
                      <a:endParaRPr lang="es-CO" sz="1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lang="es-CO" sz="1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propuestas</a:t>
                      </a: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es-CO" sz="1200" b="0" u="none" strike="noStrike" baseline="0" dirty="0" smtClean="0"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es-CO" sz="1200" b="0" u="none" strike="noStrike" baseline="0" dirty="0" smtClean="0"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 smtClean="0">
                          <a:effectLst/>
                          <a:latin typeface="+mn-lt"/>
                        </a:rPr>
                        <a:t>11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Negociación Salario Mínimo</a:t>
                      </a:r>
                    </a:p>
                    <a:p>
                      <a:pPr algn="l" fontAlgn="t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12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13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14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</a:tr>
              <a:tr h="1122117"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15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000" b="0" u="none" strike="noStrike" dirty="0">
                          <a:effectLst/>
                          <a:latin typeface="+mn-lt"/>
                        </a:rPr>
                        <a:t>Negociación Salario </a:t>
                      </a:r>
                      <a:r>
                        <a:rPr lang="es-CO" sz="1000" b="0" u="none" strike="noStrike" dirty="0" smtClean="0">
                          <a:effectLst/>
                          <a:latin typeface="+mn-lt"/>
                        </a:rPr>
                        <a:t>Mínimo</a:t>
                      </a:r>
                    </a:p>
                    <a:p>
                      <a:pPr algn="l" fontAlgn="t"/>
                      <a:endParaRPr lang="es-CO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Finalización</a:t>
                      </a:r>
                      <a:r>
                        <a:rPr lang="es-CO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sesiones ordinarias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16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 smtClean="0">
                          <a:effectLst/>
                          <a:latin typeface="+mn-lt"/>
                        </a:rPr>
                        <a:t>17</a:t>
                      </a:r>
                      <a:endParaRPr lang="es-CO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100" b="0" u="none" strike="noStrike" dirty="0" smtClean="0">
                          <a:effectLst/>
                          <a:latin typeface="+mn-lt"/>
                        </a:rPr>
                        <a:t> </a:t>
                      </a:r>
                      <a:r>
                        <a:rPr lang="es-CO" sz="1000" b="0" u="none" strike="noStrike" dirty="0" smtClean="0">
                          <a:effectLst/>
                          <a:latin typeface="+mn-lt"/>
                        </a:rPr>
                        <a:t>Presentación de excepciones</a:t>
                      </a:r>
                      <a:r>
                        <a:rPr lang="es-CO" sz="1000" b="0" u="none" strike="noStrike" baseline="0" dirty="0" smtClean="0">
                          <a:effectLst/>
                          <a:latin typeface="+mn-lt"/>
                        </a:rPr>
                        <a:t> al acuerdo de incremento salarial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18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19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000" b="0" u="none" strike="noStrike" dirty="0" smtClean="0">
                          <a:effectLst/>
                          <a:latin typeface="+mn-lt"/>
                        </a:rPr>
                        <a:t>Decisión</a:t>
                      </a:r>
                      <a:r>
                        <a:rPr lang="es-CO" sz="1000" b="0" u="none" strike="noStrike" baseline="0" dirty="0" smtClean="0">
                          <a:effectLst/>
                          <a:latin typeface="+mn-lt"/>
                        </a:rPr>
                        <a:t> sobre las excepciones presentadas y negociación del Salario Mínimo</a:t>
                      </a:r>
                      <a:r>
                        <a:rPr lang="es-CO" sz="1000" b="1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20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</a:tr>
              <a:tr h="605397"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22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23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24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25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100" b="1" u="none" strike="noStrike" dirty="0">
                          <a:effectLst/>
                          <a:latin typeface="+mn-lt"/>
                        </a:rPr>
                        <a:t>festivo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26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27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28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</a:tr>
              <a:tr h="836218"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29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30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000" b="0" u="none" strike="noStrike" dirty="0">
                          <a:effectLst/>
                          <a:latin typeface="+mn-lt"/>
                        </a:rPr>
                        <a:t>Plazo </a:t>
                      </a:r>
                      <a:r>
                        <a:rPr lang="es-CO" sz="1000" b="0" u="none" strike="noStrike" dirty="0" smtClean="0">
                          <a:effectLst/>
                          <a:latin typeface="+mn-lt"/>
                        </a:rPr>
                        <a:t>máximo legal para la expedición</a:t>
                      </a:r>
                      <a:r>
                        <a:rPr lang="es-CO" sz="1000" b="0" u="none" strike="noStrike" baseline="0" dirty="0" smtClean="0">
                          <a:effectLst/>
                          <a:latin typeface="+mn-lt"/>
                        </a:rPr>
                        <a:t> del decreto con el incremento salarial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31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s-CO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56" marR="5295" marT="5295" marB="0"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04664"/>
            <a:ext cx="2808314" cy="955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46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Personalizado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33457F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22119</TotalTime>
  <Words>162</Words>
  <Application>Microsoft Office PowerPoint</Application>
  <PresentationFormat>Presentación en pantalla (4:3)</PresentationFormat>
  <Paragraphs>167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Claridad</vt:lpstr>
      <vt:lpstr>CALENDARIO NEGOCIACIÓN DE SALARIO MÍNIMO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DE COYUNTURA ECONÓMICA</dc:title>
  <dc:creator>Daniel Muñoz</dc:creator>
  <cp:lastModifiedBy>Janeth Cepeda Melendez</cp:lastModifiedBy>
  <cp:revision>493</cp:revision>
  <cp:lastPrinted>2014-09-18T15:54:40Z</cp:lastPrinted>
  <dcterms:created xsi:type="dcterms:W3CDTF">2013-02-02T02:37:34Z</dcterms:created>
  <dcterms:modified xsi:type="dcterms:W3CDTF">2014-11-07T17:42:01Z</dcterms:modified>
</cp:coreProperties>
</file>