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377" r:id="rId3"/>
    <p:sldId id="376" r:id="rId4"/>
    <p:sldId id="381" r:id="rId5"/>
    <p:sldId id="382" r:id="rId6"/>
    <p:sldId id="383" r:id="rId7"/>
    <p:sldId id="379" r:id="rId8"/>
    <p:sldId id="380" r:id="rId9"/>
    <p:sldId id="384" r:id="rId10"/>
    <p:sldId id="385" r:id="rId11"/>
  </p:sldIdLst>
  <p:sldSz cx="9144000" cy="6858000" type="letter"/>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3065"/>
    <a:srgbClr val="681D35"/>
    <a:srgbClr val="F8931F"/>
    <a:srgbClr val="FFCC00"/>
    <a:srgbClr val="FBEFF3"/>
    <a:srgbClr val="F5DBE3"/>
    <a:srgbClr val="EEC4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291" autoAdjust="0"/>
  </p:normalViewPr>
  <p:slideViewPr>
    <p:cSldViewPr snapToGrid="0">
      <p:cViewPr varScale="1">
        <p:scale>
          <a:sx n="134" d="100"/>
          <a:sy n="134" d="100"/>
        </p:scale>
        <p:origin x="1136"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PENA\Downloads\2024_Empleos_generado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PENA\OneDrive%20-%20Ministerio%20del%20Trabajo\2024\Boletines%202024\Ocupados%20y%20tasa%20de%20desocupacion%20por%20gobierno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omunoz\Downloads\2024_Empleos_generado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omunoz\Downloads\2024_Empleos_generado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omunoz\Downloads\2024_Empleos_generado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rgbClr val="B23065"/>
                </a:solidFill>
                <a:latin typeface="Arial Narrow" panose="020B0606020202030204" pitchFamily="34" charset="0"/>
                <a:ea typeface="+mn-ea"/>
                <a:cs typeface="+mn-cs"/>
              </a:defRPr>
            </a:pPr>
            <a:r>
              <a:rPr lang="en-US">
                <a:solidFill>
                  <a:srgbClr val="B23065"/>
                </a:solidFill>
              </a:rPr>
              <a:t>Empleos generados en los primeros 16 meses de gobierno</a:t>
            </a:r>
          </a:p>
        </c:rich>
      </c:tx>
      <c:overlay val="0"/>
      <c:spPr>
        <a:noFill/>
        <a:ln>
          <a:noFill/>
        </a:ln>
        <a:effectLst/>
      </c:spPr>
      <c:txPr>
        <a:bodyPr rot="0" spcFirstLastPara="1" vertOverflow="ellipsis" vert="horz" wrap="square" anchor="ctr" anchorCtr="1"/>
        <a:lstStyle/>
        <a:p>
          <a:pPr>
            <a:defRPr sz="1680" b="0" i="0" u="none" strike="noStrike" kern="1200" spc="0" baseline="0">
              <a:solidFill>
                <a:srgbClr val="B23065"/>
              </a:solidFill>
              <a:latin typeface="Arial Narrow" panose="020B0606020202030204" pitchFamily="34" charset="0"/>
              <a:ea typeface="+mn-ea"/>
              <a:cs typeface="+mn-cs"/>
            </a:defRPr>
          </a:pPr>
          <a:endParaRPr lang="es-CO"/>
        </a:p>
      </c:txPr>
    </c:title>
    <c:autoTitleDeleted val="0"/>
    <c:plotArea>
      <c:layout/>
      <c:barChart>
        <c:barDir val="col"/>
        <c:grouping val="clustered"/>
        <c:varyColors val="0"/>
        <c:ser>
          <c:idx val="0"/>
          <c:order val="0"/>
          <c:spPr>
            <a:solidFill>
              <a:srgbClr val="B23065"/>
            </a:solidFill>
            <a:ln>
              <a:solidFill>
                <a:srgbClr val="B23065"/>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rgbClr val="B23065"/>
                    </a:solidFill>
                    <a:latin typeface="Arial Narrow" panose="020B060602020203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Hoja1!$B$186:$B$189</c:f>
              <c:strCache>
                <c:ptCount val="4"/>
                <c:pt idx="0">
                  <c:v>Santos_!</c:v>
                </c:pt>
                <c:pt idx="1">
                  <c:v>Santos_II</c:v>
                </c:pt>
                <c:pt idx="2">
                  <c:v>Duque</c:v>
                </c:pt>
                <c:pt idx="3">
                  <c:v>Petro</c:v>
                </c:pt>
              </c:strCache>
            </c:strRef>
          </c:cat>
          <c:val>
            <c:numRef>
              <c:f>Hoja1!$C$186:$C$189</c:f>
              <c:numCache>
                <c:formatCode>#,##0</c:formatCode>
                <c:ptCount val="4"/>
                <c:pt idx="0">
                  <c:v>692836.66666666418</c:v>
                </c:pt>
                <c:pt idx="1">
                  <c:v>453698.91666666791</c:v>
                </c:pt>
                <c:pt idx="2">
                  <c:v>64823.666666667908</c:v>
                </c:pt>
                <c:pt idx="3">
                  <c:v>1032666.0000000037</c:v>
                </c:pt>
              </c:numCache>
            </c:numRef>
          </c:val>
          <c:extLst>
            <c:ext xmlns:c16="http://schemas.microsoft.com/office/drawing/2014/chart" uri="{C3380CC4-5D6E-409C-BE32-E72D297353CC}">
              <c16:uniqueId val="{00000000-26DE-4380-842A-F8DE32DEB8A1}"/>
            </c:ext>
          </c:extLst>
        </c:ser>
        <c:dLbls>
          <c:showLegendKey val="0"/>
          <c:showVal val="0"/>
          <c:showCatName val="0"/>
          <c:showSerName val="0"/>
          <c:showPercent val="0"/>
          <c:showBubbleSize val="0"/>
        </c:dLbls>
        <c:gapWidth val="219"/>
        <c:overlap val="-27"/>
        <c:axId val="1120134064"/>
        <c:axId val="1120130736"/>
      </c:barChart>
      <c:catAx>
        <c:axId val="1120134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crossAx val="1120130736"/>
        <c:crosses val="autoZero"/>
        <c:auto val="1"/>
        <c:lblAlgn val="ctr"/>
        <c:lblOffset val="100"/>
        <c:noMultiLvlLbl val="0"/>
      </c:catAx>
      <c:valAx>
        <c:axId val="1120130736"/>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1120134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B23065"/>
      </a:solidFill>
      <a:round/>
    </a:ln>
    <a:effectLst/>
  </c:spPr>
  <c:txPr>
    <a:bodyPr/>
    <a:lstStyle/>
    <a:p>
      <a:pPr>
        <a:defRPr sz="1400">
          <a:latin typeface="Arial Narrow" panose="020B0606020202030204" pitchFamily="34" charset="0"/>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B23065"/>
                </a:solidFill>
                <a:latin typeface="+mn-lt"/>
                <a:ea typeface="+mn-ea"/>
                <a:cs typeface="+mn-cs"/>
              </a:defRPr>
            </a:pPr>
            <a:r>
              <a:rPr lang="es-CO" sz="1200" b="1" dirty="0">
                <a:solidFill>
                  <a:srgbClr val="B23065"/>
                </a:solidFill>
              </a:rPr>
              <a:t>Ocupados y tasa de desocupación</a:t>
            </a:r>
            <a:r>
              <a:rPr lang="es-CO" sz="1200" b="1" baseline="0" dirty="0">
                <a:solidFill>
                  <a:srgbClr val="B23065"/>
                </a:solidFill>
              </a:rPr>
              <a:t> por gobiernos 2010 a 2023 en los primeros 16 meses de gobierno</a:t>
            </a:r>
            <a:endParaRPr lang="es-CO" sz="1200" b="1" dirty="0">
              <a:solidFill>
                <a:srgbClr val="B23065"/>
              </a:solidFill>
            </a:endParaRPr>
          </a:p>
        </c:rich>
      </c:tx>
      <c:layout>
        <c:manualLayout>
          <c:xMode val="edge"/>
          <c:yMode val="edge"/>
          <c:x val="0.13458454858249475"/>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B23065"/>
              </a:solidFill>
              <a:latin typeface="+mn-lt"/>
              <a:ea typeface="+mn-ea"/>
              <a:cs typeface="+mn-cs"/>
            </a:defRPr>
          </a:pPr>
          <a:endParaRPr lang="es-CO"/>
        </a:p>
      </c:txPr>
    </c:title>
    <c:autoTitleDeleted val="0"/>
    <c:plotArea>
      <c:layout/>
      <c:lineChart>
        <c:grouping val="standard"/>
        <c:varyColors val="0"/>
        <c:ser>
          <c:idx val="0"/>
          <c:order val="0"/>
          <c:tx>
            <c:strRef>
              <c:f>Hoja2!$C$3</c:f>
              <c:strCache>
                <c:ptCount val="1"/>
                <c:pt idx="0">
                  <c:v>Ocupados</c:v>
                </c:pt>
              </c:strCache>
            </c:strRef>
          </c:tx>
          <c:spPr>
            <a:ln w="28575" cap="rnd">
              <a:solidFill>
                <a:schemeClr val="accent1"/>
              </a:solidFill>
              <a:round/>
            </a:ln>
            <a:effectLst/>
          </c:spPr>
          <c:marker>
            <c:symbol val="none"/>
          </c:marker>
          <c:dLbls>
            <c:dLbl>
              <c:idx val="178"/>
              <c:spPr>
                <a:solidFill>
                  <a:srgbClr val="B23065"/>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CO"/>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79-43B7-93AF-10BDF8CBC530}"/>
                </c:ext>
              </c:extLst>
            </c:dLbl>
            <c:spPr>
              <a:solidFill>
                <a:srgbClr val="B23065"/>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CO"/>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Hoja2!$A$4:$B$182</c:f>
              <c:multiLvlStrCache>
                <c:ptCount val="179"/>
                <c:lvl>
                  <c:pt idx="0">
                    <c:v>ene-09</c:v>
                  </c:pt>
                  <c:pt idx="1">
                    <c:v>feb-09</c:v>
                  </c:pt>
                  <c:pt idx="2">
                    <c:v>mar-09</c:v>
                  </c:pt>
                  <c:pt idx="3">
                    <c:v>abr-09</c:v>
                  </c:pt>
                  <c:pt idx="4">
                    <c:v>may-09</c:v>
                  </c:pt>
                  <c:pt idx="5">
                    <c:v>jun-09</c:v>
                  </c:pt>
                  <c:pt idx="6">
                    <c:v>jul-09</c:v>
                  </c:pt>
                  <c:pt idx="7">
                    <c:v>ago-09</c:v>
                  </c:pt>
                  <c:pt idx="8">
                    <c:v>sep-09</c:v>
                  </c:pt>
                  <c:pt idx="9">
                    <c:v>oct-09</c:v>
                  </c:pt>
                  <c:pt idx="10">
                    <c:v>nov-09</c:v>
                  </c:pt>
                  <c:pt idx="11">
                    <c:v>dic-09</c:v>
                  </c:pt>
                  <c:pt idx="12">
                    <c:v>ene-10</c:v>
                  </c:pt>
                  <c:pt idx="13">
                    <c:v>feb-10</c:v>
                  </c:pt>
                  <c:pt idx="14">
                    <c:v>mar-10</c:v>
                  </c:pt>
                  <c:pt idx="15">
                    <c:v>abr-10</c:v>
                  </c:pt>
                  <c:pt idx="16">
                    <c:v>may-10</c:v>
                  </c:pt>
                  <c:pt idx="17">
                    <c:v>jun-10</c:v>
                  </c:pt>
                  <c:pt idx="18">
                    <c:v>jul-10</c:v>
                  </c:pt>
                  <c:pt idx="19">
                    <c:v>ago-10</c:v>
                  </c:pt>
                  <c:pt idx="20">
                    <c:v>sep-10</c:v>
                  </c:pt>
                  <c:pt idx="21">
                    <c:v>oct-10</c:v>
                  </c:pt>
                  <c:pt idx="22">
                    <c:v>nov-10</c:v>
                  </c:pt>
                  <c:pt idx="23">
                    <c:v>dic-10</c:v>
                  </c:pt>
                  <c:pt idx="24">
                    <c:v>ene-11</c:v>
                  </c:pt>
                  <c:pt idx="25">
                    <c:v>feb-11</c:v>
                  </c:pt>
                  <c:pt idx="26">
                    <c:v>mar-11</c:v>
                  </c:pt>
                  <c:pt idx="27">
                    <c:v>abr-11</c:v>
                  </c:pt>
                  <c:pt idx="28">
                    <c:v>may-11</c:v>
                  </c:pt>
                  <c:pt idx="29">
                    <c:v>jun-11</c:v>
                  </c:pt>
                  <c:pt idx="30">
                    <c:v>jul-11</c:v>
                  </c:pt>
                  <c:pt idx="31">
                    <c:v>ago-11</c:v>
                  </c:pt>
                  <c:pt idx="32">
                    <c:v>sep-11</c:v>
                  </c:pt>
                  <c:pt idx="33">
                    <c:v>oct-11</c:v>
                  </c:pt>
                  <c:pt idx="34">
                    <c:v>nov-11</c:v>
                  </c:pt>
                  <c:pt idx="35">
                    <c:v>dic-11</c:v>
                  </c:pt>
                  <c:pt idx="36">
                    <c:v>ene-12</c:v>
                  </c:pt>
                  <c:pt idx="37">
                    <c:v>feb-12</c:v>
                  </c:pt>
                  <c:pt idx="38">
                    <c:v>mar-12</c:v>
                  </c:pt>
                  <c:pt idx="39">
                    <c:v>abr-12</c:v>
                  </c:pt>
                  <c:pt idx="40">
                    <c:v>may-12</c:v>
                  </c:pt>
                  <c:pt idx="41">
                    <c:v>jun-12</c:v>
                  </c:pt>
                  <c:pt idx="42">
                    <c:v>jul-12</c:v>
                  </c:pt>
                  <c:pt idx="43">
                    <c:v>ago-12</c:v>
                  </c:pt>
                  <c:pt idx="44">
                    <c:v>sep-12</c:v>
                  </c:pt>
                  <c:pt idx="45">
                    <c:v>oct-12</c:v>
                  </c:pt>
                  <c:pt idx="46">
                    <c:v>nov-12</c:v>
                  </c:pt>
                  <c:pt idx="47">
                    <c:v>dic-12</c:v>
                  </c:pt>
                  <c:pt idx="48">
                    <c:v>ene-13</c:v>
                  </c:pt>
                  <c:pt idx="49">
                    <c:v>feb-13</c:v>
                  </c:pt>
                  <c:pt idx="50">
                    <c:v>mar-13</c:v>
                  </c:pt>
                  <c:pt idx="51">
                    <c:v>abr-13</c:v>
                  </c:pt>
                  <c:pt idx="52">
                    <c:v>may-13</c:v>
                  </c:pt>
                  <c:pt idx="53">
                    <c:v>jun-13</c:v>
                  </c:pt>
                  <c:pt idx="54">
                    <c:v>jul-13</c:v>
                  </c:pt>
                  <c:pt idx="55">
                    <c:v>ago-13</c:v>
                  </c:pt>
                  <c:pt idx="56">
                    <c:v>sep-13</c:v>
                  </c:pt>
                  <c:pt idx="57">
                    <c:v>oct-13</c:v>
                  </c:pt>
                  <c:pt idx="58">
                    <c:v>nov-13</c:v>
                  </c:pt>
                  <c:pt idx="59">
                    <c:v>dic-13</c:v>
                  </c:pt>
                  <c:pt idx="60">
                    <c:v>ene-14</c:v>
                  </c:pt>
                  <c:pt idx="61">
                    <c:v>feb-14</c:v>
                  </c:pt>
                  <c:pt idx="62">
                    <c:v>mar-14</c:v>
                  </c:pt>
                  <c:pt idx="63">
                    <c:v>abr-14</c:v>
                  </c:pt>
                  <c:pt idx="64">
                    <c:v>may-14</c:v>
                  </c:pt>
                  <c:pt idx="65">
                    <c:v>jun-14</c:v>
                  </c:pt>
                  <c:pt idx="66">
                    <c:v>jul-14</c:v>
                  </c:pt>
                  <c:pt idx="67">
                    <c:v>ago-14</c:v>
                  </c:pt>
                  <c:pt idx="68">
                    <c:v>sep-14</c:v>
                  </c:pt>
                  <c:pt idx="69">
                    <c:v>oct-14</c:v>
                  </c:pt>
                  <c:pt idx="70">
                    <c:v>nov-14</c:v>
                  </c:pt>
                  <c:pt idx="71">
                    <c:v>dic-14</c:v>
                  </c:pt>
                  <c:pt idx="72">
                    <c:v>ene-15</c:v>
                  </c:pt>
                  <c:pt idx="73">
                    <c:v>feb-15</c:v>
                  </c:pt>
                  <c:pt idx="74">
                    <c:v>mar-15</c:v>
                  </c:pt>
                  <c:pt idx="75">
                    <c:v>abr-15</c:v>
                  </c:pt>
                  <c:pt idx="76">
                    <c:v>may-15</c:v>
                  </c:pt>
                  <c:pt idx="77">
                    <c:v>jun-15</c:v>
                  </c:pt>
                  <c:pt idx="78">
                    <c:v>jul-15</c:v>
                  </c:pt>
                  <c:pt idx="79">
                    <c:v>ago-15</c:v>
                  </c:pt>
                  <c:pt idx="80">
                    <c:v>sep-15</c:v>
                  </c:pt>
                  <c:pt idx="81">
                    <c:v>oct-15</c:v>
                  </c:pt>
                  <c:pt idx="82">
                    <c:v>nov-15</c:v>
                  </c:pt>
                  <c:pt idx="83">
                    <c:v>dic-15</c:v>
                  </c:pt>
                  <c:pt idx="84">
                    <c:v>ene-16</c:v>
                  </c:pt>
                  <c:pt idx="85">
                    <c:v>feb-16</c:v>
                  </c:pt>
                  <c:pt idx="86">
                    <c:v>mar-16</c:v>
                  </c:pt>
                  <c:pt idx="87">
                    <c:v>abr-16</c:v>
                  </c:pt>
                  <c:pt idx="88">
                    <c:v>may-16</c:v>
                  </c:pt>
                  <c:pt idx="89">
                    <c:v>jun-16</c:v>
                  </c:pt>
                  <c:pt idx="90">
                    <c:v>jul-16</c:v>
                  </c:pt>
                  <c:pt idx="91">
                    <c:v>ago-16</c:v>
                  </c:pt>
                  <c:pt idx="92">
                    <c:v>sep-16</c:v>
                  </c:pt>
                  <c:pt idx="93">
                    <c:v>oct-16</c:v>
                  </c:pt>
                  <c:pt idx="94">
                    <c:v>nov-16</c:v>
                  </c:pt>
                  <c:pt idx="95">
                    <c:v>dic-16</c:v>
                  </c:pt>
                  <c:pt idx="96">
                    <c:v>ene-17</c:v>
                  </c:pt>
                  <c:pt idx="97">
                    <c:v>feb-17</c:v>
                  </c:pt>
                  <c:pt idx="98">
                    <c:v>mar-17</c:v>
                  </c:pt>
                  <c:pt idx="99">
                    <c:v>abr-17</c:v>
                  </c:pt>
                  <c:pt idx="100">
                    <c:v>may-17</c:v>
                  </c:pt>
                  <c:pt idx="101">
                    <c:v>jun-17</c:v>
                  </c:pt>
                  <c:pt idx="102">
                    <c:v>jul-17</c:v>
                  </c:pt>
                  <c:pt idx="103">
                    <c:v>ago-17</c:v>
                  </c:pt>
                  <c:pt idx="104">
                    <c:v>sep-17</c:v>
                  </c:pt>
                  <c:pt idx="105">
                    <c:v>oct-17</c:v>
                  </c:pt>
                  <c:pt idx="106">
                    <c:v>nov-17</c:v>
                  </c:pt>
                  <c:pt idx="107">
                    <c:v>dic-17</c:v>
                  </c:pt>
                  <c:pt idx="108">
                    <c:v>ene-18</c:v>
                  </c:pt>
                  <c:pt idx="109">
                    <c:v>feb-18</c:v>
                  </c:pt>
                  <c:pt idx="110">
                    <c:v>mar-18</c:v>
                  </c:pt>
                  <c:pt idx="111">
                    <c:v>abr-18</c:v>
                  </c:pt>
                  <c:pt idx="112">
                    <c:v>may-18</c:v>
                  </c:pt>
                  <c:pt idx="113">
                    <c:v>jun-18</c:v>
                  </c:pt>
                  <c:pt idx="114">
                    <c:v>jul-18</c:v>
                  </c:pt>
                  <c:pt idx="115">
                    <c:v>ago-18</c:v>
                  </c:pt>
                  <c:pt idx="116">
                    <c:v>sep-18</c:v>
                  </c:pt>
                  <c:pt idx="117">
                    <c:v>oct-18</c:v>
                  </c:pt>
                  <c:pt idx="118">
                    <c:v>nov-18</c:v>
                  </c:pt>
                  <c:pt idx="119">
                    <c:v>dic-18</c:v>
                  </c:pt>
                  <c:pt idx="120">
                    <c:v>ene-19</c:v>
                  </c:pt>
                  <c:pt idx="121">
                    <c:v>feb-19</c:v>
                  </c:pt>
                  <c:pt idx="122">
                    <c:v>mar-19</c:v>
                  </c:pt>
                  <c:pt idx="123">
                    <c:v>abr-19</c:v>
                  </c:pt>
                  <c:pt idx="124">
                    <c:v>may-19</c:v>
                  </c:pt>
                  <c:pt idx="125">
                    <c:v>jun-19</c:v>
                  </c:pt>
                  <c:pt idx="126">
                    <c:v>jul-19</c:v>
                  </c:pt>
                  <c:pt idx="127">
                    <c:v>ago-19</c:v>
                  </c:pt>
                  <c:pt idx="128">
                    <c:v>sep-19</c:v>
                  </c:pt>
                  <c:pt idx="129">
                    <c:v>oct-19</c:v>
                  </c:pt>
                  <c:pt idx="130">
                    <c:v>nov-19</c:v>
                  </c:pt>
                  <c:pt idx="131">
                    <c:v>dic-19</c:v>
                  </c:pt>
                  <c:pt idx="132">
                    <c:v>ene-20</c:v>
                  </c:pt>
                  <c:pt idx="133">
                    <c:v>feb-20</c:v>
                  </c:pt>
                  <c:pt idx="134">
                    <c:v>mar-20</c:v>
                  </c:pt>
                  <c:pt idx="135">
                    <c:v>abr-20</c:v>
                  </c:pt>
                  <c:pt idx="136">
                    <c:v>may-20</c:v>
                  </c:pt>
                  <c:pt idx="137">
                    <c:v>jun-20</c:v>
                  </c:pt>
                  <c:pt idx="138">
                    <c:v>jul-20</c:v>
                  </c:pt>
                  <c:pt idx="139">
                    <c:v>ago-20</c:v>
                  </c:pt>
                  <c:pt idx="140">
                    <c:v>sep-20</c:v>
                  </c:pt>
                  <c:pt idx="141">
                    <c:v>oct-20</c:v>
                  </c:pt>
                  <c:pt idx="142">
                    <c:v>nov-20</c:v>
                  </c:pt>
                  <c:pt idx="143">
                    <c:v>dic-20</c:v>
                  </c:pt>
                  <c:pt idx="144">
                    <c:v>ene-21</c:v>
                  </c:pt>
                  <c:pt idx="145">
                    <c:v>feb-21</c:v>
                  </c:pt>
                  <c:pt idx="146">
                    <c:v>mar-21</c:v>
                  </c:pt>
                  <c:pt idx="147">
                    <c:v>abr-21</c:v>
                  </c:pt>
                  <c:pt idx="148">
                    <c:v>may-21</c:v>
                  </c:pt>
                  <c:pt idx="149">
                    <c:v>jun-21</c:v>
                  </c:pt>
                  <c:pt idx="150">
                    <c:v>jul-21</c:v>
                  </c:pt>
                  <c:pt idx="151">
                    <c:v>ago-21</c:v>
                  </c:pt>
                  <c:pt idx="152">
                    <c:v>sep-21</c:v>
                  </c:pt>
                  <c:pt idx="153">
                    <c:v>oct-21</c:v>
                  </c:pt>
                  <c:pt idx="154">
                    <c:v>nov-21</c:v>
                  </c:pt>
                  <c:pt idx="155">
                    <c:v>dic-21</c:v>
                  </c:pt>
                  <c:pt idx="156">
                    <c:v>ene-22</c:v>
                  </c:pt>
                  <c:pt idx="157">
                    <c:v>feb-22</c:v>
                  </c:pt>
                  <c:pt idx="158">
                    <c:v>mar-22</c:v>
                  </c:pt>
                  <c:pt idx="159">
                    <c:v>abr-22</c:v>
                  </c:pt>
                  <c:pt idx="160">
                    <c:v>may-22</c:v>
                  </c:pt>
                  <c:pt idx="161">
                    <c:v>jun-22</c:v>
                  </c:pt>
                  <c:pt idx="162">
                    <c:v>jul-22</c:v>
                  </c:pt>
                  <c:pt idx="163">
                    <c:v>ago-22</c:v>
                  </c:pt>
                  <c:pt idx="164">
                    <c:v>sep-22</c:v>
                  </c:pt>
                  <c:pt idx="165">
                    <c:v>oct-22</c:v>
                  </c:pt>
                  <c:pt idx="166">
                    <c:v>nov-22</c:v>
                  </c:pt>
                  <c:pt idx="167">
                    <c:v>dic-22</c:v>
                  </c:pt>
                  <c:pt idx="168">
                    <c:v>ene-23</c:v>
                  </c:pt>
                  <c:pt idx="169">
                    <c:v>feb-23</c:v>
                  </c:pt>
                  <c:pt idx="170">
                    <c:v>mar-23</c:v>
                  </c:pt>
                  <c:pt idx="171">
                    <c:v>abr-23</c:v>
                  </c:pt>
                  <c:pt idx="172">
                    <c:v>may-23</c:v>
                  </c:pt>
                  <c:pt idx="173">
                    <c:v>jun-23</c:v>
                  </c:pt>
                  <c:pt idx="174">
                    <c:v>jul-23</c:v>
                  </c:pt>
                  <c:pt idx="175">
                    <c:v>ago-23</c:v>
                  </c:pt>
                  <c:pt idx="176">
                    <c:v>sep-23</c:v>
                  </c:pt>
                  <c:pt idx="177">
                    <c:v>oct-23</c:v>
                  </c:pt>
                  <c:pt idx="178">
                    <c:v>nov-23</c:v>
                  </c:pt>
                </c:lvl>
                <c:lvl>
                  <c:pt idx="0">
                    <c:v>2009</c:v>
                  </c:pt>
                  <c:pt idx="12">
                    <c:v>2010</c:v>
                  </c:pt>
                  <c:pt idx="24">
                    <c:v>2011</c:v>
                  </c:pt>
                  <c:pt idx="36">
                    <c:v>2012</c:v>
                  </c:pt>
                  <c:pt idx="48">
                    <c:v>2013</c:v>
                  </c:pt>
                  <c:pt idx="60">
                    <c:v>2014</c:v>
                  </c:pt>
                  <c:pt idx="72">
                    <c:v>2015</c:v>
                  </c:pt>
                  <c:pt idx="84">
                    <c:v>2016</c:v>
                  </c:pt>
                  <c:pt idx="96">
                    <c:v>2017</c:v>
                  </c:pt>
                  <c:pt idx="108">
                    <c:v>2018</c:v>
                  </c:pt>
                  <c:pt idx="120">
                    <c:v>2019</c:v>
                  </c:pt>
                  <c:pt idx="132">
                    <c:v>2020</c:v>
                  </c:pt>
                  <c:pt idx="144">
                    <c:v>2021</c:v>
                  </c:pt>
                  <c:pt idx="156">
                    <c:v>2022</c:v>
                  </c:pt>
                  <c:pt idx="168">
                    <c:v>2023</c:v>
                  </c:pt>
                </c:lvl>
              </c:multiLvlStrCache>
            </c:multiLvlStrRef>
          </c:cat>
          <c:val>
            <c:numRef>
              <c:f>Hoja2!$C$4:$C$182</c:f>
              <c:numCache>
                <c:formatCode>#,##0</c:formatCode>
                <c:ptCount val="179"/>
                <c:pt idx="0">
                  <c:v>16579.850999999999</c:v>
                </c:pt>
                <c:pt idx="1">
                  <c:v>17262.725999999999</c:v>
                </c:pt>
                <c:pt idx="2">
                  <c:v>17608.337</c:v>
                </c:pt>
                <c:pt idx="3">
                  <c:v>17963.663</c:v>
                </c:pt>
                <c:pt idx="4">
                  <c:v>18066.572</c:v>
                </c:pt>
                <c:pt idx="5">
                  <c:v>18008.003000000001</c:v>
                </c:pt>
                <c:pt idx="6">
                  <c:v>17932.98</c:v>
                </c:pt>
                <c:pt idx="7">
                  <c:v>17689.699000000001</c:v>
                </c:pt>
                <c:pt idx="8">
                  <c:v>17770.327000000001</c:v>
                </c:pt>
                <c:pt idx="9">
                  <c:v>18697.900000000001</c:v>
                </c:pt>
                <c:pt idx="10">
                  <c:v>18577.478999999999</c:v>
                </c:pt>
                <c:pt idx="11">
                  <c:v>18506.402999999998</c:v>
                </c:pt>
                <c:pt idx="12">
                  <c:v>17699.411</c:v>
                </c:pt>
                <c:pt idx="13">
                  <c:v>18255.687999999998</c:v>
                </c:pt>
                <c:pt idx="14">
                  <c:v>18158.11</c:v>
                </c:pt>
                <c:pt idx="15">
                  <c:v>18572.972000000002</c:v>
                </c:pt>
                <c:pt idx="16">
                  <c:v>18357.936000000002</c:v>
                </c:pt>
                <c:pt idx="17">
                  <c:v>18548.732</c:v>
                </c:pt>
                <c:pt idx="18">
                  <c:v>18369.29</c:v>
                </c:pt>
                <c:pt idx="19">
                  <c:v>18612.706999999999</c:v>
                </c:pt>
                <c:pt idx="20">
                  <c:v>19025.2</c:v>
                </c:pt>
                <c:pt idx="21">
                  <c:v>19280.235000000001</c:v>
                </c:pt>
                <c:pt idx="22">
                  <c:v>19140.577000000001</c:v>
                </c:pt>
                <c:pt idx="23">
                  <c:v>18876.454000000002</c:v>
                </c:pt>
                <c:pt idx="24">
                  <c:v>18369.334999999999</c:v>
                </c:pt>
                <c:pt idx="25">
                  <c:v>18404.62</c:v>
                </c:pt>
                <c:pt idx="26">
                  <c:v>18924.596000000001</c:v>
                </c:pt>
                <c:pt idx="27">
                  <c:v>18896.946</c:v>
                </c:pt>
                <c:pt idx="28">
                  <c:v>19063.148000000001</c:v>
                </c:pt>
                <c:pt idx="29">
                  <c:v>19043.343000000001</c:v>
                </c:pt>
                <c:pt idx="30">
                  <c:v>19013.116999999998</c:v>
                </c:pt>
                <c:pt idx="31">
                  <c:v>19057.486000000001</c:v>
                </c:pt>
                <c:pt idx="32">
                  <c:v>19559.757000000001</c:v>
                </c:pt>
                <c:pt idx="33">
                  <c:v>20401.581999999999</c:v>
                </c:pt>
                <c:pt idx="34">
                  <c:v>20085.484</c:v>
                </c:pt>
                <c:pt idx="35">
                  <c:v>19696.944</c:v>
                </c:pt>
                <c:pt idx="36">
                  <c:v>19100.205999999998</c:v>
                </c:pt>
                <c:pt idx="37">
                  <c:v>19393.989000000001</c:v>
                </c:pt>
                <c:pt idx="38">
                  <c:v>19754.385999999999</c:v>
                </c:pt>
                <c:pt idx="39">
                  <c:v>19667.828000000001</c:v>
                </c:pt>
                <c:pt idx="40">
                  <c:v>19801.194</c:v>
                </c:pt>
                <c:pt idx="41">
                  <c:v>20099.161</c:v>
                </c:pt>
                <c:pt idx="42">
                  <c:v>19533.234</c:v>
                </c:pt>
                <c:pt idx="43">
                  <c:v>19897.938999999998</c:v>
                </c:pt>
                <c:pt idx="44">
                  <c:v>19654.771000000001</c:v>
                </c:pt>
                <c:pt idx="45">
                  <c:v>20327.203000000001</c:v>
                </c:pt>
                <c:pt idx="46">
                  <c:v>19992.092000000001</c:v>
                </c:pt>
                <c:pt idx="47">
                  <c:v>19981.510999999999</c:v>
                </c:pt>
                <c:pt idx="48">
                  <c:v>19322.463</c:v>
                </c:pt>
                <c:pt idx="49">
                  <c:v>19345.544999999998</c:v>
                </c:pt>
                <c:pt idx="50">
                  <c:v>19497.899000000001</c:v>
                </c:pt>
                <c:pt idx="51">
                  <c:v>19740.591</c:v>
                </c:pt>
                <c:pt idx="52">
                  <c:v>20201.436000000002</c:v>
                </c:pt>
                <c:pt idx="53">
                  <c:v>19996.216</c:v>
                </c:pt>
                <c:pt idx="54">
                  <c:v>20018.157999999999</c:v>
                </c:pt>
                <c:pt idx="55">
                  <c:v>20169.768</c:v>
                </c:pt>
                <c:pt idx="56">
                  <c:v>20150.992999999999</c:v>
                </c:pt>
                <c:pt idx="57">
                  <c:v>20887.615000000002</c:v>
                </c:pt>
                <c:pt idx="58">
                  <c:v>20369.79</c:v>
                </c:pt>
                <c:pt idx="59">
                  <c:v>20376.513999999999</c:v>
                </c:pt>
                <c:pt idx="60">
                  <c:v>19747.29</c:v>
                </c:pt>
                <c:pt idx="61">
                  <c:v>19788.464</c:v>
                </c:pt>
                <c:pt idx="62">
                  <c:v>20034.838</c:v>
                </c:pt>
                <c:pt idx="63">
                  <c:v>20450.650000000001</c:v>
                </c:pt>
                <c:pt idx="64">
                  <c:v>20491.532999999999</c:v>
                </c:pt>
                <c:pt idx="65">
                  <c:v>20533.05</c:v>
                </c:pt>
                <c:pt idx="66">
                  <c:v>20242.562000000002</c:v>
                </c:pt>
                <c:pt idx="67">
                  <c:v>20651.156999999999</c:v>
                </c:pt>
                <c:pt idx="68">
                  <c:v>20756.838</c:v>
                </c:pt>
                <c:pt idx="69">
                  <c:v>21418.784</c:v>
                </c:pt>
                <c:pt idx="70">
                  <c:v>21086.893</c:v>
                </c:pt>
                <c:pt idx="71">
                  <c:v>20550.653999999999</c:v>
                </c:pt>
                <c:pt idx="72">
                  <c:v>19998.214</c:v>
                </c:pt>
                <c:pt idx="73">
                  <c:v>20293.439999999999</c:v>
                </c:pt>
                <c:pt idx="74">
                  <c:v>20579.085999999999</c:v>
                </c:pt>
                <c:pt idx="75">
                  <c:v>20844.666000000001</c:v>
                </c:pt>
                <c:pt idx="76">
                  <c:v>20843.717000000001</c:v>
                </c:pt>
                <c:pt idx="77">
                  <c:v>20953.352999999999</c:v>
                </c:pt>
                <c:pt idx="78">
                  <c:v>20717.531999999999</c:v>
                </c:pt>
                <c:pt idx="79">
                  <c:v>20869.052</c:v>
                </c:pt>
                <c:pt idx="80">
                  <c:v>20927.325000000001</c:v>
                </c:pt>
                <c:pt idx="81">
                  <c:v>21644.462</c:v>
                </c:pt>
                <c:pt idx="82">
                  <c:v>21553.187000000002</c:v>
                </c:pt>
                <c:pt idx="83">
                  <c:v>21095.776999999998</c:v>
                </c:pt>
                <c:pt idx="84">
                  <c:v>20246.302</c:v>
                </c:pt>
                <c:pt idx="85">
                  <c:v>20595.022000000001</c:v>
                </c:pt>
                <c:pt idx="86">
                  <c:v>20383.151000000002</c:v>
                </c:pt>
                <c:pt idx="87">
                  <c:v>21099.386999999999</c:v>
                </c:pt>
                <c:pt idx="88">
                  <c:v>20798.388999999999</c:v>
                </c:pt>
                <c:pt idx="89">
                  <c:v>21124.232</c:v>
                </c:pt>
                <c:pt idx="90">
                  <c:v>20546.721000000001</c:v>
                </c:pt>
                <c:pt idx="91">
                  <c:v>20988.703000000001</c:v>
                </c:pt>
                <c:pt idx="92">
                  <c:v>20996.437000000002</c:v>
                </c:pt>
                <c:pt idx="93">
                  <c:v>21647.393</c:v>
                </c:pt>
                <c:pt idx="94">
                  <c:v>21578.616000000002</c:v>
                </c:pt>
                <c:pt idx="95">
                  <c:v>21166</c:v>
                </c:pt>
                <c:pt idx="96">
                  <c:v>20355.921999999999</c:v>
                </c:pt>
                <c:pt idx="97">
                  <c:v>20674.329000000002</c:v>
                </c:pt>
                <c:pt idx="98">
                  <c:v>20740.16</c:v>
                </c:pt>
                <c:pt idx="99">
                  <c:v>21345.462</c:v>
                </c:pt>
                <c:pt idx="100">
                  <c:v>21015.669000000002</c:v>
                </c:pt>
                <c:pt idx="101">
                  <c:v>21568.195</c:v>
                </c:pt>
                <c:pt idx="102">
                  <c:v>20932.955999999998</c:v>
                </c:pt>
                <c:pt idx="103">
                  <c:v>21210.831999999999</c:v>
                </c:pt>
                <c:pt idx="104">
                  <c:v>21097.192999999999</c:v>
                </c:pt>
                <c:pt idx="105">
                  <c:v>21717.212</c:v>
                </c:pt>
                <c:pt idx="106">
                  <c:v>21492.081999999999</c:v>
                </c:pt>
                <c:pt idx="107">
                  <c:v>21385.382000000001</c:v>
                </c:pt>
                <c:pt idx="108">
                  <c:v>20419.275000000001</c:v>
                </c:pt>
                <c:pt idx="109">
                  <c:v>20616.603999999999</c:v>
                </c:pt>
                <c:pt idx="110">
                  <c:v>20973.512999999999</c:v>
                </c:pt>
                <c:pt idx="111">
                  <c:v>21410.16</c:v>
                </c:pt>
                <c:pt idx="112">
                  <c:v>21243.289000000001</c:v>
                </c:pt>
                <c:pt idx="113">
                  <c:v>21516.866999999998</c:v>
                </c:pt>
                <c:pt idx="114">
                  <c:v>21194.282999999999</c:v>
                </c:pt>
                <c:pt idx="115">
                  <c:v>21498.97</c:v>
                </c:pt>
                <c:pt idx="116">
                  <c:v>21503.005000000001</c:v>
                </c:pt>
                <c:pt idx="117">
                  <c:v>21768.053</c:v>
                </c:pt>
                <c:pt idx="118">
                  <c:v>21355.201000000001</c:v>
                </c:pt>
                <c:pt idx="119">
                  <c:v>21761.248</c:v>
                </c:pt>
                <c:pt idx="120">
                  <c:v>20603.150000000001</c:v>
                </c:pt>
                <c:pt idx="121">
                  <c:v>21048.172999999999</c:v>
                </c:pt>
                <c:pt idx="122">
                  <c:v>21137.643</c:v>
                </c:pt>
                <c:pt idx="123">
                  <c:v>21053.746999999999</c:v>
                </c:pt>
                <c:pt idx="124">
                  <c:v>21197.308000000001</c:v>
                </c:pt>
                <c:pt idx="125">
                  <c:v>21689.292000000001</c:v>
                </c:pt>
                <c:pt idx="126">
                  <c:v>21104.217000000001</c:v>
                </c:pt>
                <c:pt idx="127">
                  <c:v>21066.026000000002</c:v>
                </c:pt>
                <c:pt idx="128">
                  <c:v>21295.332999999999</c:v>
                </c:pt>
                <c:pt idx="129">
                  <c:v>21896.714</c:v>
                </c:pt>
                <c:pt idx="130">
                  <c:v>21895.674999999999</c:v>
                </c:pt>
                <c:pt idx="131">
                  <c:v>21730.478999999999</c:v>
                </c:pt>
                <c:pt idx="132">
                  <c:v>20700.828000000001</c:v>
                </c:pt>
                <c:pt idx="133">
                  <c:v>21018.995999999999</c:v>
                </c:pt>
                <c:pt idx="134">
                  <c:v>19695.645</c:v>
                </c:pt>
                <c:pt idx="135">
                  <c:v>15987.843000000001</c:v>
                </c:pt>
                <c:pt idx="136">
                  <c:v>16673.352999999999</c:v>
                </c:pt>
                <c:pt idx="137">
                  <c:v>17705.471000000001</c:v>
                </c:pt>
                <c:pt idx="138">
                  <c:v>17373.66</c:v>
                </c:pt>
                <c:pt idx="139">
                  <c:v>18833.32</c:v>
                </c:pt>
                <c:pt idx="140">
                  <c:v>19371.524000000001</c:v>
                </c:pt>
                <c:pt idx="141">
                  <c:v>20384.008999999998</c:v>
                </c:pt>
                <c:pt idx="142">
                  <c:v>20371.98</c:v>
                </c:pt>
                <c:pt idx="143">
                  <c:v>20472.885999999999</c:v>
                </c:pt>
                <c:pt idx="144">
                  <c:v>19105.577000000001</c:v>
                </c:pt>
                <c:pt idx="145">
                  <c:v>20161.7</c:v>
                </c:pt>
                <c:pt idx="146">
                  <c:v>20094.353999999999</c:v>
                </c:pt>
                <c:pt idx="147">
                  <c:v>19756.418000000001</c:v>
                </c:pt>
                <c:pt idx="148">
                  <c:v>19988.542000000001</c:v>
                </c:pt>
                <c:pt idx="149">
                  <c:v>20072.811000000002</c:v>
                </c:pt>
                <c:pt idx="150">
                  <c:v>20416.898000000001</c:v>
                </c:pt>
                <c:pt idx="151">
                  <c:v>20576.643</c:v>
                </c:pt>
                <c:pt idx="152">
                  <c:v>20681.079000000002</c:v>
                </c:pt>
                <c:pt idx="153">
                  <c:v>21084.485000000001</c:v>
                </c:pt>
                <c:pt idx="154">
                  <c:v>21267.080999999998</c:v>
                </c:pt>
                <c:pt idx="155">
                  <c:v>21495.309000000001</c:v>
                </c:pt>
                <c:pt idx="156">
                  <c:v>20695.785</c:v>
                </c:pt>
                <c:pt idx="157">
                  <c:v>21680.919000000002</c:v>
                </c:pt>
                <c:pt idx="158">
                  <c:v>21679.829000000002</c:v>
                </c:pt>
                <c:pt idx="159">
                  <c:v>21957.395</c:v>
                </c:pt>
                <c:pt idx="160">
                  <c:v>22184.761999999999</c:v>
                </c:pt>
                <c:pt idx="161">
                  <c:v>22022.596000000001</c:v>
                </c:pt>
                <c:pt idx="162">
                  <c:v>22055.062000000002</c:v>
                </c:pt>
                <c:pt idx="163">
                  <c:v>22160.003000000001</c:v>
                </c:pt>
                <c:pt idx="164">
                  <c:v>22389.333999999999</c:v>
                </c:pt>
                <c:pt idx="165">
                  <c:v>22606.05</c:v>
                </c:pt>
                <c:pt idx="166">
                  <c:v>22486.276000000002</c:v>
                </c:pt>
                <c:pt idx="167">
                  <c:v>22468.15</c:v>
                </c:pt>
                <c:pt idx="168">
                  <c:v>21491.565999999999</c:v>
                </c:pt>
                <c:pt idx="169">
                  <c:v>22232.69</c:v>
                </c:pt>
                <c:pt idx="170">
                  <c:v>22793.699000000001</c:v>
                </c:pt>
                <c:pt idx="171">
                  <c:v>22741.956999999999</c:v>
                </c:pt>
                <c:pt idx="172">
                  <c:v>22567.452000000001</c:v>
                </c:pt>
                <c:pt idx="173">
                  <c:v>23052.256000000001</c:v>
                </c:pt>
                <c:pt idx="174">
                  <c:v>23181.793000000001</c:v>
                </c:pt>
                <c:pt idx="175">
                  <c:v>23161.076000000001</c:v>
                </c:pt>
                <c:pt idx="176">
                  <c:v>23106.591</c:v>
                </c:pt>
                <c:pt idx="177">
                  <c:v>23081.780999999999</c:v>
                </c:pt>
                <c:pt idx="178">
                  <c:v>23185.541000000001</c:v>
                </c:pt>
              </c:numCache>
            </c:numRef>
          </c:val>
          <c:smooth val="0"/>
          <c:extLst>
            <c:ext xmlns:c16="http://schemas.microsoft.com/office/drawing/2014/chart" uri="{C3380CC4-5D6E-409C-BE32-E72D297353CC}">
              <c16:uniqueId val="{00000001-1C79-43B7-93AF-10BDF8CBC530}"/>
            </c:ext>
          </c:extLst>
        </c:ser>
        <c:dLbls>
          <c:showLegendKey val="0"/>
          <c:showVal val="0"/>
          <c:showCatName val="0"/>
          <c:showSerName val="0"/>
          <c:showPercent val="0"/>
          <c:showBubbleSize val="0"/>
        </c:dLbls>
        <c:marker val="1"/>
        <c:smooth val="0"/>
        <c:axId val="556526239"/>
        <c:axId val="2107328447"/>
      </c:lineChart>
      <c:lineChart>
        <c:grouping val="standard"/>
        <c:varyColors val="0"/>
        <c:ser>
          <c:idx val="1"/>
          <c:order val="1"/>
          <c:tx>
            <c:strRef>
              <c:f>Hoja2!$N$3</c:f>
              <c:strCache>
                <c:ptCount val="1"/>
                <c:pt idx="0">
                  <c:v>Tasa de Desocupación</c:v>
                </c:pt>
              </c:strCache>
            </c:strRef>
          </c:tx>
          <c:spPr>
            <a:ln w="28575" cap="rnd">
              <a:solidFill>
                <a:schemeClr val="accent2"/>
              </a:solidFill>
              <a:prstDash val="dash"/>
              <a:round/>
            </a:ln>
            <a:effectLst/>
          </c:spPr>
          <c:marker>
            <c:symbol val="none"/>
          </c:marker>
          <c:dLbls>
            <c:dLbl>
              <c:idx val="178"/>
              <c:layout>
                <c:manualLayout>
                  <c:x val="-2.3740675107027084E-2"/>
                  <c:y val="3.630706918697435E-2"/>
                </c:manualLayout>
              </c:layout>
              <c:spPr>
                <a:solidFill>
                  <a:srgbClr val="B23065"/>
                </a:solid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C79-43B7-93AF-10BDF8CBC530}"/>
                </c:ext>
              </c:extLst>
            </c:dLbl>
            <c:spPr>
              <a:solidFill>
                <a:srgbClr val="B23065"/>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CO"/>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Hoja2!$N$4:$N$182</c:f>
              <c:numCache>
                <c:formatCode>#,##0.0</c:formatCode>
                <c:ptCount val="179"/>
                <c:pt idx="0">
                  <c:v>14.4724</c:v>
                </c:pt>
                <c:pt idx="1">
                  <c:v>12.770899999999999</c:v>
                </c:pt>
                <c:pt idx="2">
                  <c:v>12.1859</c:v>
                </c:pt>
                <c:pt idx="3">
                  <c:v>12.118600000000001</c:v>
                </c:pt>
                <c:pt idx="4">
                  <c:v>11.7578</c:v>
                </c:pt>
                <c:pt idx="5">
                  <c:v>11.597</c:v>
                </c:pt>
                <c:pt idx="6">
                  <c:v>12.842599999999999</c:v>
                </c:pt>
                <c:pt idx="7">
                  <c:v>11.9361</c:v>
                </c:pt>
                <c:pt idx="8">
                  <c:v>12.440300000000001</c:v>
                </c:pt>
                <c:pt idx="9">
                  <c:v>11.756500000000001</c:v>
                </c:pt>
                <c:pt idx="10">
                  <c:v>11.3871</c:v>
                </c:pt>
                <c:pt idx="11">
                  <c:v>11.312200000000001</c:v>
                </c:pt>
                <c:pt idx="12">
                  <c:v>14.8787</c:v>
                </c:pt>
                <c:pt idx="13">
                  <c:v>12.694699999999999</c:v>
                </c:pt>
                <c:pt idx="14">
                  <c:v>11.959</c:v>
                </c:pt>
                <c:pt idx="15">
                  <c:v>12.4399</c:v>
                </c:pt>
                <c:pt idx="16">
                  <c:v>12.263400000000001</c:v>
                </c:pt>
                <c:pt idx="17">
                  <c:v>11.9801</c:v>
                </c:pt>
                <c:pt idx="18">
                  <c:v>12.8583</c:v>
                </c:pt>
                <c:pt idx="19">
                  <c:v>11.3779</c:v>
                </c:pt>
                <c:pt idx="20">
                  <c:v>10.8675</c:v>
                </c:pt>
                <c:pt idx="21">
                  <c:v>10.452500000000001</c:v>
                </c:pt>
                <c:pt idx="22">
                  <c:v>10.934100000000001</c:v>
                </c:pt>
                <c:pt idx="23">
                  <c:v>11.2264</c:v>
                </c:pt>
                <c:pt idx="24">
                  <c:v>13.8965</c:v>
                </c:pt>
                <c:pt idx="25">
                  <c:v>13.1393</c:v>
                </c:pt>
                <c:pt idx="26">
                  <c:v>10.9483</c:v>
                </c:pt>
                <c:pt idx="27">
                  <c:v>11.2743</c:v>
                </c:pt>
                <c:pt idx="28">
                  <c:v>11.553599999999999</c:v>
                </c:pt>
                <c:pt idx="29">
                  <c:v>11.036</c:v>
                </c:pt>
                <c:pt idx="30">
                  <c:v>11.704000000000001</c:v>
                </c:pt>
                <c:pt idx="31">
                  <c:v>10.415699999999999</c:v>
                </c:pt>
                <c:pt idx="32">
                  <c:v>9.9278999999999993</c:v>
                </c:pt>
                <c:pt idx="33">
                  <c:v>9.3596000000000004</c:v>
                </c:pt>
                <c:pt idx="34">
                  <c:v>9.4934999999999992</c:v>
                </c:pt>
                <c:pt idx="35">
                  <c:v>10.0677</c:v>
                </c:pt>
                <c:pt idx="36">
                  <c:v>12.7911</c:v>
                </c:pt>
                <c:pt idx="37">
                  <c:v>12.074999999999999</c:v>
                </c:pt>
                <c:pt idx="38">
                  <c:v>10.5024</c:v>
                </c:pt>
                <c:pt idx="39">
                  <c:v>11.087</c:v>
                </c:pt>
                <c:pt idx="40">
                  <c:v>10.994999999999999</c:v>
                </c:pt>
                <c:pt idx="41">
                  <c:v>10.2437</c:v>
                </c:pt>
                <c:pt idx="42">
                  <c:v>11.155799999999999</c:v>
                </c:pt>
                <c:pt idx="43">
                  <c:v>9.9893000000000001</c:v>
                </c:pt>
                <c:pt idx="44">
                  <c:v>10.144399999999999</c:v>
                </c:pt>
                <c:pt idx="45">
                  <c:v>9.1692</c:v>
                </c:pt>
                <c:pt idx="46">
                  <c:v>9.4619</c:v>
                </c:pt>
                <c:pt idx="47">
                  <c:v>9.9404000000000003</c:v>
                </c:pt>
                <c:pt idx="48">
                  <c:v>12.3415</c:v>
                </c:pt>
                <c:pt idx="49">
                  <c:v>12.0105</c:v>
                </c:pt>
                <c:pt idx="50">
                  <c:v>10.383800000000001</c:v>
                </c:pt>
                <c:pt idx="51">
                  <c:v>10.4518</c:v>
                </c:pt>
                <c:pt idx="52">
                  <c:v>9.8203999999999994</c:v>
                </c:pt>
                <c:pt idx="53">
                  <c:v>9.5105000000000004</c:v>
                </c:pt>
                <c:pt idx="54">
                  <c:v>10.162599999999999</c:v>
                </c:pt>
                <c:pt idx="55">
                  <c:v>9.6613000000000007</c:v>
                </c:pt>
                <c:pt idx="56">
                  <c:v>9.1692</c:v>
                </c:pt>
                <c:pt idx="57">
                  <c:v>8.1300000000000008</c:v>
                </c:pt>
                <c:pt idx="58">
                  <c:v>8.6267999999999994</c:v>
                </c:pt>
                <c:pt idx="59">
                  <c:v>8.6472999999999995</c:v>
                </c:pt>
                <c:pt idx="60">
                  <c:v>11.532400000000001</c:v>
                </c:pt>
                <c:pt idx="61">
                  <c:v>11.0878</c:v>
                </c:pt>
                <c:pt idx="62">
                  <c:v>9.8445</c:v>
                </c:pt>
                <c:pt idx="63">
                  <c:v>9.3084000000000007</c:v>
                </c:pt>
                <c:pt idx="64">
                  <c:v>9.0673999999999992</c:v>
                </c:pt>
                <c:pt idx="65">
                  <c:v>9.4018999999999995</c:v>
                </c:pt>
                <c:pt idx="66">
                  <c:v>9.6865000000000006</c:v>
                </c:pt>
                <c:pt idx="67">
                  <c:v>9.16</c:v>
                </c:pt>
                <c:pt idx="68">
                  <c:v>8.6057000000000006</c:v>
                </c:pt>
                <c:pt idx="69">
                  <c:v>8.0952999999999999</c:v>
                </c:pt>
                <c:pt idx="70">
                  <c:v>8.0622000000000007</c:v>
                </c:pt>
                <c:pt idx="71">
                  <c:v>9.0374999999999996</c:v>
                </c:pt>
                <c:pt idx="72">
                  <c:v>11.1517</c:v>
                </c:pt>
                <c:pt idx="73">
                  <c:v>10.227600000000001</c:v>
                </c:pt>
                <c:pt idx="74">
                  <c:v>9.1227999999999998</c:v>
                </c:pt>
                <c:pt idx="75">
                  <c:v>9.7372999999999994</c:v>
                </c:pt>
                <c:pt idx="76">
                  <c:v>9.2216000000000005</c:v>
                </c:pt>
                <c:pt idx="77">
                  <c:v>8.4986999999999995</c:v>
                </c:pt>
                <c:pt idx="78">
                  <c:v>9.2236999999999991</c:v>
                </c:pt>
                <c:pt idx="79">
                  <c:v>9.3035999999999994</c:v>
                </c:pt>
                <c:pt idx="80">
                  <c:v>9.0681999999999992</c:v>
                </c:pt>
                <c:pt idx="81">
                  <c:v>8.4384999999999994</c:v>
                </c:pt>
                <c:pt idx="82">
                  <c:v>7.5631000000000004</c:v>
                </c:pt>
                <c:pt idx="83">
                  <c:v>8.8226999999999993</c:v>
                </c:pt>
                <c:pt idx="84">
                  <c:v>12.1784</c:v>
                </c:pt>
                <c:pt idx="85">
                  <c:v>10.367800000000001</c:v>
                </c:pt>
                <c:pt idx="86">
                  <c:v>10.464600000000001</c:v>
                </c:pt>
                <c:pt idx="87">
                  <c:v>9.3194999999999997</c:v>
                </c:pt>
                <c:pt idx="88">
                  <c:v>9.2373999999999992</c:v>
                </c:pt>
                <c:pt idx="89">
                  <c:v>9.19</c:v>
                </c:pt>
                <c:pt idx="90">
                  <c:v>10.2006</c:v>
                </c:pt>
                <c:pt idx="91">
                  <c:v>9.2325999999999997</c:v>
                </c:pt>
                <c:pt idx="92">
                  <c:v>8.8534000000000006</c:v>
                </c:pt>
                <c:pt idx="93">
                  <c:v>8.6280000000000001</c:v>
                </c:pt>
                <c:pt idx="94">
                  <c:v>7.7732000000000001</c:v>
                </c:pt>
                <c:pt idx="95">
                  <c:v>9.0970999999999993</c:v>
                </c:pt>
                <c:pt idx="96">
                  <c:v>11.956899999999999</c:v>
                </c:pt>
                <c:pt idx="97">
                  <c:v>10.872999999999999</c:v>
                </c:pt>
                <c:pt idx="98">
                  <c:v>9.9046000000000003</c:v>
                </c:pt>
                <c:pt idx="99">
                  <c:v>9.1358999999999995</c:v>
                </c:pt>
                <c:pt idx="100">
                  <c:v>9.8379999999999992</c:v>
                </c:pt>
                <c:pt idx="101">
                  <c:v>8.9772999999999996</c:v>
                </c:pt>
                <c:pt idx="102">
                  <c:v>9.9404000000000003</c:v>
                </c:pt>
                <c:pt idx="103">
                  <c:v>9.5167999999999999</c:v>
                </c:pt>
                <c:pt idx="104">
                  <c:v>9.5469000000000008</c:v>
                </c:pt>
                <c:pt idx="105">
                  <c:v>8.7399000000000004</c:v>
                </c:pt>
                <c:pt idx="106">
                  <c:v>8.7647999999999993</c:v>
                </c:pt>
                <c:pt idx="107">
                  <c:v>8.9122000000000003</c:v>
                </c:pt>
                <c:pt idx="108">
                  <c:v>12.1374</c:v>
                </c:pt>
                <c:pt idx="109">
                  <c:v>11.1882</c:v>
                </c:pt>
                <c:pt idx="110">
                  <c:v>9.7715999999999994</c:v>
                </c:pt>
                <c:pt idx="111">
                  <c:v>9.7292000000000005</c:v>
                </c:pt>
                <c:pt idx="112">
                  <c:v>9.9794999999999998</c:v>
                </c:pt>
                <c:pt idx="113">
                  <c:v>9.3085000000000004</c:v>
                </c:pt>
                <c:pt idx="114">
                  <c:v>10.042299999999999</c:v>
                </c:pt>
                <c:pt idx="115">
                  <c:v>9.4291999999999998</c:v>
                </c:pt>
                <c:pt idx="116">
                  <c:v>9.6707000000000001</c:v>
                </c:pt>
                <c:pt idx="117">
                  <c:v>9.3614999999999995</c:v>
                </c:pt>
                <c:pt idx="118">
                  <c:v>8.9905000000000008</c:v>
                </c:pt>
                <c:pt idx="119">
                  <c:v>9.9891000000000005</c:v>
                </c:pt>
                <c:pt idx="120">
                  <c:v>13.075200000000001</c:v>
                </c:pt>
                <c:pt idx="121">
                  <c:v>12.092599999999999</c:v>
                </c:pt>
                <c:pt idx="122">
                  <c:v>11.1814</c:v>
                </c:pt>
                <c:pt idx="123">
                  <c:v>10.656599999999999</c:v>
                </c:pt>
                <c:pt idx="124">
                  <c:v>10.9519</c:v>
                </c:pt>
                <c:pt idx="125">
                  <c:v>9.7228999999999992</c:v>
                </c:pt>
                <c:pt idx="126">
                  <c:v>11.2807</c:v>
                </c:pt>
                <c:pt idx="127">
                  <c:v>11.1973</c:v>
                </c:pt>
                <c:pt idx="128">
                  <c:v>10.8003</c:v>
                </c:pt>
                <c:pt idx="129">
                  <c:v>10.1236</c:v>
                </c:pt>
                <c:pt idx="130">
                  <c:v>9.6186000000000007</c:v>
                </c:pt>
                <c:pt idx="131">
                  <c:v>9.9497</c:v>
                </c:pt>
                <c:pt idx="132">
                  <c:v>13.458500000000001</c:v>
                </c:pt>
                <c:pt idx="133">
                  <c:v>12.8131</c:v>
                </c:pt>
                <c:pt idx="134">
                  <c:v>13.1828</c:v>
                </c:pt>
                <c:pt idx="135">
                  <c:v>20.485299999999999</c:v>
                </c:pt>
                <c:pt idx="136">
                  <c:v>21.972000000000001</c:v>
                </c:pt>
                <c:pt idx="137">
                  <c:v>20.359100000000002</c:v>
                </c:pt>
                <c:pt idx="138">
                  <c:v>20.9147</c:v>
                </c:pt>
                <c:pt idx="139">
                  <c:v>17.442699999999999</c:v>
                </c:pt>
                <c:pt idx="140">
                  <c:v>16.2928</c:v>
                </c:pt>
                <c:pt idx="141">
                  <c:v>15.2814</c:v>
                </c:pt>
                <c:pt idx="142">
                  <c:v>13.912800000000001</c:v>
                </c:pt>
                <c:pt idx="143">
                  <c:v>13.914199999999999</c:v>
                </c:pt>
                <c:pt idx="144">
                  <c:v>17.563300000000002</c:v>
                </c:pt>
                <c:pt idx="145">
                  <c:v>15.5852</c:v>
                </c:pt>
                <c:pt idx="146">
                  <c:v>14.7255</c:v>
                </c:pt>
                <c:pt idx="147">
                  <c:v>15.488</c:v>
                </c:pt>
                <c:pt idx="148">
                  <c:v>15.2042</c:v>
                </c:pt>
                <c:pt idx="149">
                  <c:v>14.646599999999999</c:v>
                </c:pt>
                <c:pt idx="150">
                  <c:v>13.0585</c:v>
                </c:pt>
                <c:pt idx="151">
                  <c:v>12.8614</c:v>
                </c:pt>
                <c:pt idx="152">
                  <c:v>11.9613</c:v>
                </c:pt>
                <c:pt idx="153">
                  <c:v>11.995200000000001</c:v>
                </c:pt>
                <c:pt idx="154">
                  <c:v>11.533099999999999</c:v>
                </c:pt>
                <c:pt idx="155">
                  <c:v>11.096500000000001</c:v>
                </c:pt>
                <c:pt idx="156">
                  <c:v>14.6473</c:v>
                </c:pt>
                <c:pt idx="157">
                  <c:v>12.905200000000001</c:v>
                </c:pt>
                <c:pt idx="158">
                  <c:v>12.1212</c:v>
                </c:pt>
                <c:pt idx="159">
                  <c:v>11.1685</c:v>
                </c:pt>
                <c:pt idx="160">
                  <c:v>10.648300000000001</c:v>
                </c:pt>
                <c:pt idx="161">
                  <c:v>11.261200000000001</c:v>
                </c:pt>
                <c:pt idx="162">
                  <c:v>10.988899999999999</c:v>
                </c:pt>
                <c:pt idx="163">
                  <c:v>10.6313</c:v>
                </c:pt>
                <c:pt idx="164">
                  <c:v>10.7484</c:v>
                </c:pt>
                <c:pt idx="165">
                  <c:v>9.7210000000000001</c:v>
                </c:pt>
                <c:pt idx="166">
                  <c:v>9.5007999999999999</c:v>
                </c:pt>
                <c:pt idx="167">
                  <c:v>10.2727</c:v>
                </c:pt>
                <c:pt idx="168">
                  <c:v>13.7044</c:v>
                </c:pt>
                <c:pt idx="169">
                  <c:v>11.3531</c:v>
                </c:pt>
                <c:pt idx="170">
                  <c:v>10.032500000000001</c:v>
                </c:pt>
                <c:pt idx="171">
                  <c:v>10.7247</c:v>
                </c:pt>
                <c:pt idx="172">
                  <c:v>10.475099999999999</c:v>
                </c:pt>
                <c:pt idx="173">
                  <c:v>9.3423096210000001</c:v>
                </c:pt>
                <c:pt idx="174">
                  <c:v>9.5728505639999995</c:v>
                </c:pt>
                <c:pt idx="175">
                  <c:v>9.2773719989999996</c:v>
                </c:pt>
                <c:pt idx="176">
                  <c:v>9.2526741799999996</c:v>
                </c:pt>
                <c:pt idx="177">
                  <c:v>9.2309123839999998</c:v>
                </c:pt>
                <c:pt idx="178">
                  <c:v>9.0073861569999991</c:v>
                </c:pt>
              </c:numCache>
            </c:numRef>
          </c:val>
          <c:smooth val="0"/>
          <c:extLst>
            <c:ext xmlns:c16="http://schemas.microsoft.com/office/drawing/2014/chart" uri="{C3380CC4-5D6E-409C-BE32-E72D297353CC}">
              <c16:uniqueId val="{00000003-1C79-43B7-93AF-10BDF8CBC530}"/>
            </c:ext>
          </c:extLst>
        </c:ser>
        <c:dLbls>
          <c:showLegendKey val="0"/>
          <c:showVal val="0"/>
          <c:showCatName val="0"/>
          <c:showSerName val="0"/>
          <c:showPercent val="0"/>
          <c:showBubbleSize val="0"/>
        </c:dLbls>
        <c:marker val="1"/>
        <c:smooth val="0"/>
        <c:axId val="592827615"/>
        <c:axId val="2107333407"/>
      </c:lineChart>
      <c:catAx>
        <c:axId val="556526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2107328447"/>
        <c:crosses val="autoZero"/>
        <c:auto val="1"/>
        <c:lblAlgn val="ctr"/>
        <c:lblOffset val="100"/>
        <c:noMultiLvlLbl val="0"/>
      </c:catAx>
      <c:valAx>
        <c:axId val="21073284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s-CO"/>
                  <a:t>Ocupados (cifras en miles)</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C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556526239"/>
        <c:crosses val="autoZero"/>
        <c:crossBetween val="between"/>
      </c:valAx>
      <c:valAx>
        <c:axId val="2107333407"/>
        <c:scaling>
          <c:orientation val="minMax"/>
        </c:scaling>
        <c:delete val="0"/>
        <c:axPos val="r"/>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s-CO"/>
                  <a:t>Tasa de Desocupación (%)</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CO"/>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592827615"/>
        <c:crosses val="max"/>
        <c:crossBetween val="between"/>
      </c:valAx>
      <c:catAx>
        <c:axId val="592827615"/>
        <c:scaling>
          <c:orientation val="minMax"/>
        </c:scaling>
        <c:delete val="1"/>
        <c:axPos val="b"/>
        <c:majorTickMark val="out"/>
        <c:minorTickMark val="none"/>
        <c:tickLblPos val="nextTo"/>
        <c:crossAx val="210733340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s-CO"/>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B23065"/>
                </a:solidFill>
                <a:latin typeface="+mn-lt"/>
                <a:ea typeface="+mn-ea"/>
                <a:cs typeface="+mn-cs"/>
              </a:defRPr>
            </a:pPr>
            <a:r>
              <a:rPr lang="en-US" sz="1400" b="1" i="0" baseline="0">
                <a:solidFill>
                  <a:srgbClr val="B23065"/>
                </a:solidFill>
                <a:effectLst/>
              </a:rPr>
              <a:t>Empleos  por sexo generados en los primeros 16 meses de gobierno</a:t>
            </a:r>
            <a:endParaRPr lang="es-CO" sz="1400">
              <a:solidFill>
                <a:srgbClr val="B23065"/>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B23065"/>
              </a:solidFill>
              <a:latin typeface="+mn-lt"/>
              <a:ea typeface="+mn-ea"/>
              <a:cs typeface="+mn-cs"/>
            </a:defRPr>
          </a:pPr>
          <a:endParaRPr lang="es-CO"/>
        </a:p>
      </c:txPr>
    </c:title>
    <c:autoTitleDeleted val="0"/>
    <c:plotArea>
      <c:layout/>
      <c:barChart>
        <c:barDir val="col"/>
        <c:grouping val="clustered"/>
        <c:varyColors val="0"/>
        <c:ser>
          <c:idx val="0"/>
          <c:order val="0"/>
          <c:tx>
            <c:strRef>
              <c:f>Hoja1!$F$187</c:f>
              <c:strCache>
                <c:ptCount val="1"/>
                <c:pt idx="0">
                  <c:v>Hombres</c:v>
                </c:pt>
              </c:strCache>
            </c:strRef>
          </c:tx>
          <c:spPr>
            <a:solidFill>
              <a:srgbClr val="B23065"/>
            </a:solidFill>
            <a:ln>
              <a:solidFill>
                <a:srgbClr val="B23065"/>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Hoja1!$D$188:$D$191</c:f>
              <c:strCache>
                <c:ptCount val="4"/>
                <c:pt idx="0">
                  <c:v>Santos_I</c:v>
                </c:pt>
                <c:pt idx="1">
                  <c:v>Santos_II</c:v>
                </c:pt>
                <c:pt idx="2">
                  <c:v>Duque</c:v>
                </c:pt>
                <c:pt idx="3">
                  <c:v>Petro</c:v>
                </c:pt>
              </c:strCache>
            </c:strRef>
          </c:cat>
          <c:val>
            <c:numRef>
              <c:f>Hoja1!$F$188:$F$191</c:f>
              <c:numCache>
                <c:formatCode>#,##0</c:formatCode>
                <c:ptCount val="4"/>
                <c:pt idx="0">
                  <c:v>374010.27850000001</c:v>
                </c:pt>
                <c:pt idx="1">
                  <c:v>231873.73033333384</c:v>
                </c:pt>
                <c:pt idx="2">
                  <c:v>96632.724333332852</c:v>
                </c:pt>
                <c:pt idx="3">
                  <c:v>410085.11616666988</c:v>
                </c:pt>
              </c:numCache>
            </c:numRef>
          </c:val>
          <c:extLst>
            <c:ext xmlns:c16="http://schemas.microsoft.com/office/drawing/2014/chart" uri="{C3380CC4-5D6E-409C-BE32-E72D297353CC}">
              <c16:uniqueId val="{00000000-D10D-4152-8EA4-935485BC8F6F}"/>
            </c:ext>
          </c:extLst>
        </c:ser>
        <c:ser>
          <c:idx val="1"/>
          <c:order val="1"/>
          <c:tx>
            <c:strRef>
              <c:f>Hoja1!$H$187</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Hoja1!$D$188:$D$191</c:f>
              <c:strCache>
                <c:ptCount val="4"/>
                <c:pt idx="0">
                  <c:v>Santos_I</c:v>
                </c:pt>
                <c:pt idx="1">
                  <c:v>Santos_II</c:v>
                </c:pt>
                <c:pt idx="2">
                  <c:v>Duque</c:v>
                </c:pt>
                <c:pt idx="3">
                  <c:v>Petro</c:v>
                </c:pt>
              </c:strCache>
            </c:strRef>
          </c:cat>
          <c:val>
            <c:numRef>
              <c:f>Hoja1!$H$188:$H$191</c:f>
              <c:numCache>
                <c:formatCode>#,##0</c:formatCode>
                <c:ptCount val="4"/>
                <c:pt idx="0">
                  <c:v>318826.61656666733</c:v>
                </c:pt>
                <c:pt idx="1">
                  <c:v>221825.19519166462</c:v>
                </c:pt>
                <c:pt idx="2">
                  <c:v>-31809.020483333617</c:v>
                </c:pt>
                <c:pt idx="3">
                  <c:v>622580.96199166402</c:v>
                </c:pt>
              </c:numCache>
            </c:numRef>
          </c:val>
          <c:extLst>
            <c:ext xmlns:c16="http://schemas.microsoft.com/office/drawing/2014/chart" uri="{C3380CC4-5D6E-409C-BE32-E72D297353CC}">
              <c16:uniqueId val="{00000001-D10D-4152-8EA4-935485BC8F6F}"/>
            </c:ext>
          </c:extLst>
        </c:ser>
        <c:dLbls>
          <c:showLegendKey val="0"/>
          <c:showVal val="0"/>
          <c:showCatName val="0"/>
          <c:showSerName val="0"/>
          <c:showPercent val="0"/>
          <c:showBubbleSize val="0"/>
        </c:dLbls>
        <c:gapWidth val="219"/>
        <c:overlap val="-27"/>
        <c:axId val="87008895"/>
        <c:axId val="87009727"/>
      </c:barChart>
      <c:catAx>
        <c:axId val="87008895"/>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O"/>
          </a:p>
        </c:txPr>
        <c:crossAx val="87009727"/>
        <c:crosses val="autoZero"/>
        <c:auto val="1"/>
        <c:lblAlgn val="ctr"/>
        <c:lblOffset val="100"/>
        <c:noMultiLvlLbl val="0"/>
      </c:catAx>
      <c:valAx>
        <c:axId val="87009727"/>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O"/>
          </a:p>
        </c:txPr>
        <c:crossAx val="870088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B23065"/>
      </a:solidFill>
      <a:round/>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B23065"/>
                </a:solidFill>
                <a:latin typeface="+mn-lt"/>
                <a:ea typeface="+mn-ea"/>
                <a:cs typeface="+mn-cs"/>
              </a:defRPr>
            </a:pPr>
            <a:r>
              <a:rPr lang="en-US" sz="1400" b="1" i="0" baseline="0">
                <a:solidFill>
                  <a:srgbClr val="B23065"/>
                </a:solidFill>
                <a:effectLst/>
              </a:rPr>
              <a:t>Empleos  por área geográfica generados en los primeros 16 meses de gobierno</a:t>
            </a:r>
            <a:endParaRPr lang="es-CO" sz="1400">
              <a:solidFill>
                <a:srgbClr val="B23065"/>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B23065"/>
              </a:solidFill>
              <a:latin typeface="+mn-lt"/>
              <a:ea typeface="+mn-ea"/>
              <a:cs typeface="+mn-cs"/>
            </a:defRPr>
          </a:pPr>
          <a:endParaRPr lang="es-CO"/>
        </a:p>
      </c:txPr>
    </c:title>
    <c:autoTitleDeleted val="0"/>
    <c:plotArea>
      <c:layout/>
      <c:barChart>
        <c:barDir val="col"/>
        <c:grouping val="clustered"/>
        <c:varyColors val="0"/>
        <c:ser>
          <c:idx val="0"/>
          <c:order val="0"/>
          <c:tx>
            <c:strRef>
              <c:f>Hoja1!$L$187</c:f>
              <c:strCache>
                <c:ptCount val="1"/>
                <c:pt idx="0">
                  <c:v>Urbano</c:v>
                </c:pt>
              </c:strCache>
            </c:strRef>
          </c:tx>
          <c:spPr>
            <a:solidFill>
              <a:srgbClr val="B23065"/>
            </a:solidFill>
            <a:ln>
              <a:solidFill>
                <a:srgbClr val="B23065"/>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Hoja1!$D$188:$D$191</c:f>
              <c:strCache>
                <c:ptCount val="4"/>
                <c:pt idx="0">
                  <c:v>Santos_I</c:v>
                </c:pt>
                <c:pt idx="1">
                  <c:v>Santos_II</c:v>
                </c:pt>
                <c:pt idx="2">
                  <c:v>Duque</c:v>
                </c:pt>
                <c:pt idx="3">
                  <c:v>Petro</c:v>
                </c:pt>
              </c:strCache>
            </c:strRef>
          </c:cat>
          <c:val>
            <c:numRef>
              <c:f>Hoja1!$L$188:$L$191</c:f>
              <c:numCache>
                <c:formatCode>#,##0</c:formatCode>
                <c:ptCount val="4"/>
                <c:pt idx="0">
                  <c:v>636337.99999999814</c:v>
                </c:pt>
                <c:pt idx="1">
                  <c:v>366959.5</c:v>
                </c:pt>
                <c:pt idx="2">
                  <c:v>193409.00000000373</c:v>
                </c:pt>
                <c:pt idx="3">
                  <c:v>898064.83333333209</c:v>
                </c:pt>
              </c:numCache>
            </c:numRef>
          </c:val>
          <c:extLst>
            <c:ext xmlns:c16="http://schemas.microsoft.com/office/drawing/2014/chart" uri="{C3380CC4-5D6E-409C-BE32-E72D297353CC}">
              <c16:uniqueId val="{00000000-4124-4361-AEAD-2735F214666E}"/>
            </c:ext>
          </c:extLst>
        </c:ser>
        <c:ser>
          <c:idx val="1"/>
          <c:order val="1"/>
          <c:tx>
            <c:strRef>
              <c:f>Hoja1!$N$187</c:f>
              <c:strCache>
                <c:ptCount val="1"/>
                <c:pt idx="0">
                  <c:v>Rural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Hoja1!$D$188:$D$191</c:f>
              <c:strCache>
                <c:ptCount val="4"/>
                <c:pt idx="0">
                  <c:v>Santos_I</c:v>
                </c:pt>
                <c:pt idx="1">
                  <c:v>Santos_II</c:v>
                </c:pt>
                <c:pt idx="2">
                  <c:v>Duque</c:v>
                </c:pt>
                <c:pt idx="3">
                  <c:v>Petro</c:v>
                </c:pt>
              </c:strCache>
            </c:strRef>
          </c:cat>
          <c:val>
            <c:numRef>
              <c:f>Hoja1!$N$188:$N$191</c:f>
              <c:numCache>
                <c:formatCode>#,##0</c:formatCode>
                <c:ptCount val="4"/>
                <c:pt idx="0">
                  <c:v>56498.999999998137</c:v>
                </c:pt>
                <c:pt idx="1">
                  <c:v>86739.416666666977</c:v>
                </c:pt>
                <c:pt idx="2">
                  <c:v>-128585.33333333302</c:v>
                </c:pt>
                <c:pt idx="3">
                  <c:v>134601.24999999907</c:v>
                </c:pt>
              </c:numCache>
            </c:numRef>
          </c:val>
          <c:extLst>
            <c:ext xmlns:c16="http://schemas.microsoft.com/office/drawing/2014/chart" uri="{C3380CC4-5D6E-409C-BE32-E72D297353CC}">
              <c16:uniqueId val="{00000001-4124-4361-AEAD-2735F214666E}"/>
            </c:ext>
          </c:extLst>
        </c:ser>
        <c:dLbls>
          <c:showLegendKey val="0"/>
          <c:showVal val="0"/>
          <c:showCatName val="0"/>
          <c:showSerName val="0"/>
          <c:showPercent val="0"/>
          <c:showBubbleSize val="0"/>
        </c:dLbls>
        <c:gapWidth val="219"/>
        <c:overlap val="-27"/>
        <c:axId val="87008895"/>
        <c:axId val="87009727"/>
      </c:barChart>
      <c:catAx>
        <c:axId val="87008895"/>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O"/>
          </a:p>
        </c:txPr>
        <c:crossAx val="87009727"/>
        <c:crosses val="autoZero"/>
        <c:auto val="1"/>
        <c:lblAlgn val="ctr"/>
        <c:lblOffset val="100"/>
        <c:noMultiLvlLbl val="0"/>
      </c:catAx>
      <c:valAx>
        <c:axId val="87009727"/>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O"/>
          </a:p>
        </c:txPr>
        <c:crossAx val="870088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B23065"/>
      </a:solidFill>
      <a:round/>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dirty="0" err="1">
                <a:solidFill>
                  <a:srgbClr val="B23065"/>
                </a:solidFill>
                <a:effectLst/>
              </a:rPr>
              <a:t>Empleos</a:t>
            </a:r>
            <a:r>
              <a:rPr lang="en-US" sz="1400" b="1" i="0" baseline="0" dirty="0">
                <a:solidFill>
                  <a:srgbClr val="B23065"/>
                </a:solidFill>
                <a:effectLst/>
              </a:rPr>
              <a:t> </a:t>
            </a:r>
            <a:r>
              <a:rPr lang="en-US" sz="1400" b="1" i="0" baseline="0" dirty="0" err="1">
                <a:solidFill>
                  <a:srgbClr val="B23065"/>
                </a:solidFill>
                <a:effectLst/>
              </a:rPr>
              <a:t>generados</a:t>
            </a:r>
            <a:r>
              <a:rPr lang="en-US" sz="1400" b="1" i="0" baseline="0" dirty="0">
                <a:solidFill>
                  <a:srgbClr val="B23065"/>
                </a:solidFill>
                <a:effectLst/>
              </a:rPr>
              <a:t> en </a:t>
            </a:r>
            <a:r>
              <a:rPr lang="en-US" sz="1400" b="1" i="0" baseline="0" dirty="0" err="1">
                <a:solidFill>
                  <a:srgbClr val="B23065"/>
                </a:solidFill>
                <a:effectLst/>
              </a:rPr>
              <a:t>los</a:t>
            </a:r>
            <a:r>
              <a:rPr lang="en-US" sz="1400" b="1" i="0" baseline="0" dirty="0">
                <a:solidFill>
                  <a:srgbClr val="B23065"/>
                </a:solidFill>
                <a:effectLst/>
              </a:rPr>
              <a:t> </a:t>
            </a:r>
            <a:r>
              <a:rPr lang="en-US" sz="1400" b="1" i="0" baseline="0" dirty="0" err="1">
                <a:solidFill>
                  <a:srgbClr val="B23065"/>
                </a:solidFill>
                <a:effectLst/>
              </a:rPr>
              <a:t>jóvenes</a:t>
            </a:r>
            <a:r>
              <a:rPr lang="en-US" sz="1400" b="1" i="0" baseline="0" dirty="0">
                <a:solidFill>
                  <a:srgbClr val="B23065"/>
                </a:solidFill>
                <a:effectLst/>
              </a:rPr>
              <a:t> (15-28 </a:t>
            </a:r>
            <a:r>
              <a:rPr lang="en-US" sz="1400" b="1" i="0" baseline="0" dirty="0" err="1">
                <a:solidFill>
                  <a:srgbClr val="B23065"/>
                </a:solidFill>
                <a:effectLst/>
              </a:rPr>
              <a:t>años</a:t>
            </a:r>
            <a:r>
              <a:rPr lang="en-US" sz="1400" b="1" i="0" baseline="0" dirty="0">
                <a:solidFill>
                  <a:srgbClr val="B23065"/>
                </a:solidFill>
                <a:effectLst/>
              </a:rPr>
              <a:t>) </a:t>
            </a:r>
            <a:r>
              <a:rPr lang="en-US" sz="1400" b="1" i="0" baseline="0" dirty="0" err="1">
                <a:solidFill>
                  <a:srgbClr val="B23065"/>
                </a:solidFill>
                <a:effectLst/>
              </a:rPr>
              <a:t>durante</a:t>
            </a:r>
            <a:r>
              <a:rPr lang="en-US" sz="1400" b="1" i="0" baseline="0" dirty="0">
                <a:solidFill>
                  <a:srgbClr val="B23065"/>
                </a:solidFill>
                <a:effectLst/>
              </a:rPr>
              <a:t> </a:t>
            </a:r>
            <a:r>
              <a:rPr lang="en-US" sz="1400" b="1" i="0" baseline="0" dirty="0" err="1">
                <a:solidFill>
                  <a:srgbClr val="B23065"/>
                </a:solidFill>
                <a:effectLst/>
              </a:rPr>
              <a:t>los</a:t>
            </a:r>
            <a:r>
              <a:rPr lang="en-US" sz="1400" b="1" i="0" baseline="0" dirty="0">
                <a:solidFill>
                  <a:srgbClr val="B23065"/>
                </a:solidFill>
                <a:effectLst/>
              </a:rPr>
              <a:t> </a:t>
            </a:r>
            <a:r>
              <a:rPr lang="en-US" sz="1400" b="1" i="0" baseline="0" dirty="0" err="1">
                <a:solidFill>
                  <a:srgbClr val="B23065"/>
                </a:solidFill>
                <a:effectLst/>
              </a:rPr>
              <a:t>primeros</a:t>
            </a:r>
            <a:r>
              <a:rPr lang="en-US" sz="1400" b="1" i="0" baseline="0" dirty="0">
                <a:solidFill>
                  <a:srgbClr val="B23065"/>
                </a:solidFill>
                <a:effectLst/>
              </a:rPr>
              <a:t> 16 meses de </a:t>
            </a:r>
            <a:r>
              <a:rPr lang="en-US" sz="1400" b="1" i="0" baseline="0" dirty="0" err="1">
                <a:solidFill>
                  <a:srgbClr val="B23065"/>
                </a:solidFill>
                <a:effectLst/>
              </a:rPr>
              <a:t>gobierno</a:t>
            </a:r>
            <a:endParaRPr lang="es-CO" sz="1100" dirty="0">
              <a:solidFill>
                <a:srgbClr val="B23065"/>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spPr>
            <a:solidFill>
              <a:srgbClr val="B23065"/>
            </a:solidFill>
            <a:ln>
              <a:solidFill>
                <a:srgbClr val="B23065"/>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Hoja1!$D$188:$D$191</c:f>
              <c:strCache>
                <c:ptCount val="4"/>
                <c:pt idx="0">
                  <c:v>Santos_I</c:v>
                </c:pt>
                <c:pt idx="1">
                  <c:v>Santos_II</c:v>
                </c:pt>
                <c:pt idx="2">
                  <c:v>Duque</c:v>
                </c:pt>
                <c:pt idx="3">
                  <c:v>Petro</c:v>
                </c:pt>
              </c:strCache>
            </c:strRef>
          </c:cat>
          <c:val>
            <c:numRef>
              <c:f>Hoja1!$J$188:$J$191</c:f>
              <c:numCache>
                <c:formatCode>#,##0</c:formatCode>
                <c:ptCount val="4"/>
                <c:pt idx="0">
                  <c:v>167381.5949583333</c:v>
                </c:pt>
                <c:pt idx="1">
                  <c:v>62297.970608334057</c:v>
                </c:pt>
                <c:pt idx="2">
                  <c:v>-111373.14946666639</c:v>
                </c:pt>
                <c:pt idx="3">
                  <c:v>144484.11833333317</c:v>
                </c:pt>
              </c:numCache>
            </c:numRef>
          </c:val>
          <c:extLst>
            <c:ext xmlns:c16="http://schemas.microsoft.com/office/drawing/2014/chart" uri="{C3380CC4-5D6E-409C-BE32-E72D297353CC}">
              <c16:uniqueId val="{00000000-24BA-44AD-9D1B-DE644CAD579F}"/>
            </c:ext>
          </c:extLst>
        </c:ser>
        <c:dLbls>
          <c:showLegendKey val="0"/>
          <c:showVal val="0"/>
          <c:showCatName val="0"/>
          <c:showSerName val="0"/>
          <c:showPercent val="0"/>
          <c:showBubbleSize val="0"/>
        </c:dLbls>
        <c:gapWidth val="219"/>
        <c:overlap val="-27"/>
        <c:axId val="1837621551"/>
        <c:axId val="409995759"/>
      </c:barChart>
      <c:catAx>
        <c:axId val="183762155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O"/>
          </a:p>
        </c:txPr>
        <c:crossAx val="409995759"/>
        <c:crosses val="autoZero"/>
        <c:auto val="1"/>
        <c:lblAlgn val="ctr"/>
        <c:lblOffset val="100"/>
        <c:noMultiLvlLbl val="0"/>
      </c:catAx>
      <c:valAx>
        <c:axId val="409995759"/>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O"/>
          </a:p>
        </c:txPr>
        <c:crossAx val="18376215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B23065"/>
      </a:solidFill>
      <a:round/>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0.49855</cdr:x>
      <cdr:y>0.69181</cdr:y>
    </cdr:from>
    <cdr:to>
      <cdr:x>0.59254</cdr:x>
      <cdr:y>0.75928</cdr:y>
    </cdr:to>
    <cdr:sp macro="" textlink="">
      <cdr:nvSpPr>
        <cdr:cNvPr id="2" name="CuadroTexto 4">
          <a:extLst xmlns:a="http://schemas.openxmlformats.org/drawingml/2006/main">
            <a:ext uri="{FF2B5EF4-FFF2-40B4-BE49-F238E27FC236}">
              <a16:creationId xmlns:a16="http://schemas.microsoft.com/office/drawing/2014/main" id="{E807980D-473A-5CBD-6297-3B3A2484BBAD}"/>
            </a:ext>
          </a:extLst>
        </cdr:cNvPr>
        <cdr:cNvSpPr txBox="1"/>
      </cdr:nvSpPr>
      <cdr:spPr>
        <a:xfrm xmlns:a="http://schemas.openxmlformats.org/drawingml/2006/main">
          <a:off x="4337331" y="3155678"/>
          <a:ext cx="817661"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s-CO" sz="1400" b="1" dirty="0">
              <a:solidFill>
                <a:srgbClr val="B23065"/>
              </a:solidFill>
            </a:rPr>
            <a:t>Santos II</a:t>
          </a:r>
        </a:p>
      </cdr:txBody>
    </cdr:sp>
  </cdr:relSizeAnchor>
  <cdr:relSizeAnchor xmlns:cdr="http://schemas.openxmlformats.org/drawingml/2006/chartDrawing">
    <cdr:from>
      <cdr:x>0.72605</cdr:x>
      <cdr:y>0.69181</cdr:y>
    </cdr:from>
    <cdr:to>
      <cdr:x>0.80384</cdr:x>
      <cdr:y>0.75928</cdr:y>
    </cdr:to>
    <cdr:sp macro="" textlink="">
      <cdr:nvSpPr>
        <cdr:cNvPr id="7" name="CuadroTexto 4">
          <a:extLst xmlns:a="http://schemas.openxmlformats.org/drawingml/2006/main">
            <a:ext uri="{FF2B5EF4-FFF2-40B4-BE49-F238E27FC236}">
              <a16:creationId xmlns:a16="http://schemas.microsoft.com/office/drawing/2014/main" id="{E807980D-473A-5CBD-6297-3B3A2484BBAD}"/>
            </a:ext>
          </a:extLst>
        </cdr:cNvPr>
        <cdr:cNvSpPr txBox="1"/>
      </cdr:nvSpPr>
      <cdr:spPr>
        <a:xfrm xmlns:a="http://schemas.openxmlformats.org/drawingml/2006/main">
          <a:off x="6316511" y="3155679"/>
          <a:ext cx="676788"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s-CO" sz="1400" b="1" dirty="0">
              <a:solidFill>
                <a:srgbClr val="B23065"/>
              </a:solidFill>
            </a:rPr>
            <a:t>Duque</a:t>
          </a:r>
        </a:p>
      </cdr:txBody>
    </cdr: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CE73219-DD24-E98F-422A-66FEB12727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Tree>
    <p:extLst>
      <p:ext uri="{BB962C8B-B14F-4D97-AF65-F5344CB8AC3E}">
        <p14:creationId xmlns:p14="http://schemas.microsoft.com/office/powerpoint/2010/main" val="3733927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ECF6EBA-C814-4346-B021-DE4AC1E6AA07}" type="datetimeFigureOut">
              <a:rPr lang="es-CO" smtClean="0"/>
              <a:t>1/02/24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732AEA4-247A-4E34-97CC-C1A78B7B6BFB}" type="slidenum">
              <a:rPr lang="es-CO" smtClean="0"/>
              <a:t>‹Nº›</a:t>
            </a:fld>
            <a:endParaRPr lang="es-CO" dirty="0"/>
          </a:p>
        </p:txBody>
      </p:sp>
    </p:spTree>
    <p:extLst>
      <p:ext uri="{BB962C8B-B14F-4D97-AF65-F5344CB8AC3E}">
        <p14:creationId xmlns:p14="http://schemas.microsoft.com/office/powerpoint/2010/main" val="834335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ECF6EBA-C814-4346-B021-DE4AC1E6AA07}" type="datetimeFigureOut">
              <a:rPr lang="es-CO" smtClean="0"/>
              <a:t>1/02/24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732AEA4-247A-4E34-97CC-C1A78B7B6BFB}" type="slidenum">
              <a:rPr lang="es-CO" smtClean="0"/>
              <a:t>‹Nº›</a:t>
            </a:fld>
            <a:endParaRPr lang="es-CO" dirty="0"/>
          </a:p>
        </p:txBody>
      </p:sp>
    </p:spTree>
    <p:extLst>
      <p:ext uri="{BB962C8B-B14F-4D97-AF65-F5344CB8AC3E}">
        <p14:creationId xmlns:p14="http://schemas.microsoft.com/office/powerpoint/2010/main" val="3465028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ECF6EBA-C814-4346-B021-DE4AC1E6AA07}" type="datetimeFigureOut">
              <a:rPr lang="es-CO" smtClean="0"/>
              <a:t>1/02/24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732AEA4-247A-4E34-97CC-C1A78B7B6BFB}" type="slidenum">
              <a:rPr lang="es-CO" smtClean="0"/>
              <a:t>‹Nº›</a:t>
            </a:fld>
            <a:endParaRPr lang="es-CO" dirty="0"/>
          </a:p>
        </p:txBody>
      </p:sp>
    </p:spTree>
    <p:extLst>
      <p:ext uri="{BB962C8B-B14F-4D97-AF65-F5344CB8AC3E}">
        <p14:creationId xmlns:p14="http://schemas.microsoft.com/office/powerpoint/2010/main" val="2730560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6805B226-F693-E23A-0AC6-0487A3BCF4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099"/>
            <a:ext cx="9143800" cy="6858149"/>
          </a:xfrm>
          <a:prstGeom prst="rect">
            <a:avLst/>
          </a:prstGeom>
        </p:spPr>
      </p:pic>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143000" y="1122363"/>
            <a:ext cx="6858000" cy="2387600"/>
          </a:xfrm>
        </p:spPr>
        <p:txBody>
          <a:bodyPr anchor="b"/>
          <a:lstStyle>
            <a:lvl1pPr algn="ctr">
              <a:defRPr sz="4500"/>
            </a:lvl1pPr>
          </a:lstStyle>
          <a:p>
            <a:r>
              <a:rPr lang="es-ES" dirty="0"/>
              <a:t>Haga clic para modificar el estilo de título del patrón</a:t>
            </a:r>
            <a:endParaRPr lang="es-CO" dirty="0"/>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p>
            <a:fld id="{856A6FAC-9192-436B-870E-80DDE60983C7}" type="datetimeFigureOut">
              <a:rPr lang="es-CO" smtClean="0"/>
              <a:t>1/02/24</a:t>
            </a:fld>
            <a:endParaRPr lang="es-CO"/>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240343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B775CF7-3F3B-75CA-CCC8-D0ED1E2326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00230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40C1FE9-AFF6-FA36-5696-B2517E6BDD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680410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40C1FE9-AFF6-FA36-5696-B2517E6BDD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3080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572E7D7-8555-077A-DE5F-7FB9A5AF2F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1061703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ECF6EBA-C814-4346-B021-DE4AC1E6AA07}" type="datetimeFigureOut">
              <a:rPr lang="es-CO" smtClean="0"/>
              <a:t>1/02/24</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732AEA4-247A-4E34-97CC-C1A78B7B6BFB}" type="slidenum">
              <a:rPr lang="es-CO" smtClean="0"/>
              <a:t>‹Nº›</a:t>
            </a:fld>
            <a:endParaRPr lang="es-CO" dirty="0"/>
          </a:p>
        </p:txBody>
      </p:sp>
    </p:spTree>
    <p:extLst>
      <p:ext uri="{BB962C8B-B14F-4D97-AF65-F5344CB8AC3E}">
        <p14:creationId xmlns:p14="http://schemas.microsoft.com/office/powerpoint/2010/main" val="858086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ECF6EBA-C814-4346-B021-DE4AC1E6AA07}" type="datetimeFigureOut">
              <a:rPr lang="es-CO" smtClean="0"/>
              <a:t>1/02/24</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732AEA4-247A-4E34-97CC-C1A78B7B6BFB}" type="slidenum">
              <a:rPr lang="es-CO" smtClean="0"/>
              <a:t>‹Nº›</a:t>
            </a:fld>
            <a:endParaRPr lang="es-CO" dirty="0"/>
          </a:p>
        </p:txBody>
      </p:sp>
    </p:spTree>
    <p:extLst>
      <p:ext uri="{BB962C8B-B14F-4D97-AF65-F5344CB8AC3E}">
        <p14:creationId xmlns:p14="http://schemas.microsoft.com/office/powerpoint/2010/main" val="1846106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CF6EBA-C814-4346-B021-DE4AC1E6AA07}" type="datetimeFigureOut">
              <a:rPr lang="es-CO" smtClean="0"/>
              <a:t>1/02/24</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732AEA4-247A-4E34-97CC-C1A78B7B6BFB}" type="slidenum">
              <a:rPr lang="es-CO" smtClean="0"/>
              <a:t>‹Nº›</a:t>
            </a:fld>
            <a:endParaRPr lang="es-CO" dirty="0"/>
          </a:p>
        </p:txBody>
      </p:sp>
    </p:spTree>
    <p:extLst>
      <p:ext uri="{BB962C8B-B14F-4D97-AF65-F5344CB8AC3E}">
        <p14:creationId xmlns:p14="http://schemas.microsoft.com/office/powerpoint/2010/main" val="1892217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ECF6EBA-C814-4346-B021-DE4AC1E6AA07}" type="datetimeFigureOut">
              <a:rPr lang="es-CO" smtClean="0"/>
              <a:t>1/02/24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732AEA4-247A-4E34-97CC-C1A78B7B6BFB}" type="slidenum">
              <a:rPr lang="es-CO" smtClean="0"/>
              <a:t>‹Nº›</a:t>
            </a:fld>
            <a:endParaRPr lang="es-CO" dirty="0"/>
          </a:p>
        </p:txBody>
      </p:sp>
    </p:spTree>
    <p:extLst>
      <p:ext uri="{BB962C8B-B14F-4D97-AF65-F5344CB8AC3E}">
        <p14:creationId xmlns:p14="http://schemas.microsoft.com/office/powerpoint/2010/main" val="773782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CF6EBA-C814-4346-B021-DE4AC1E6AA07}" type="datetimeFigureOut">
              <a:rPr lang="es-CO" smtClean="0"/>
              <a:t>1/02/24</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32AEA4-247A-4E34-97CC-C1A78B7B6BFB}" type="slidenum">
              <a:rPr lang="es-CO" smtClean="0"/>
              <a:t>‹Nº›</a:t>
            </a:fld>
            <a:endParaRPr lang="es-CO" dirty="0"/>
          </a:p>
        </p:txBody>
      </p:sp>
    </p:spTree>
    <p:extLst>
      <p:ext uri="{BB962C8B-B14F-4D97-AF65-F5344CB8AC3E}">
        <p14:creationId xmlns:p14="http://schemas.microsoft.com/office/powerpoint/2010/main" val="17157653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98"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0D0D1D4-DC86-6160-63D7-4869548EB2B3}"/>
              </a:ext>
            </a:extLst>
          </p:cNvPr>
          <p:cNvSpPr>
            <a:spLocks noGrp="1"/>
          </p:cNvSpPr>
          <p:nvPr>
            <p:ph type="ctrTitle"/>
          </p:nvPr>
        </p:nvSpPr>
        <p:spPr>
          <a:xfrm>
            <a:off x="330642" y="1422023"/>
            <a:ext cx="5891254" cy="2117604"/>
          </a:xfrm>
        </p:spPr>
        <p:txBody>
          <a:bodyPr>
            <a:normAutofit fontScale="90000"/>
          </a:bodyPr>
          <a:lstStyle/>
          <a:p>
            <a:pPr algn="l"/>
            <a:r>
              <a:rPr lang="es-ES" dirty="0">
                <a:solidFill>
                  <a:schemeClr val="bg1"/>
                </a:solidFill>
                <a:latin typeface="Arial Narrow" panose="020B0606020202030204" pitchFamily="34" charset="0"/>
              </a:rPr>
              <a:t>Empleos generados durante los 16 primeros meses de cada gobierno 2010-2023 </a:t>
            </a:r>
            <a:br>
              <a:rPr lang="es-ES" dirty="0">
                <a:solidFill>
                  <a:schemeClr val="bg1"/>
                </a:solidFill>
                <a:latin typeface="Arial Narrow" panose="020B0606020202030204" pitchFamily="34" charset="0"/>
              </a:rPr>
            </a:br>
            <a:br>
              <a:rPr lang="es-ES" sz="1200" dirty="0">
                <a:solidFill>
                  <a:schemeClr val="bg1"/>
                </a:solidFill>
                <a:latin typeface="Arial Narrow" panose="020B0606020202030204" pitchFamily="34" charset="0"/>
              </a:rPr>
            </a:br>
            <a:r>
              <a:rPr lang="es-ES" sz="1200" dirty="0">
                <a:solidFill>
                  <a:schemeClr val="bg1"/>
                </a:solidFill>
                <a:latin typeface="Arial Narrow" panose="020B0606020202030204" pitchFamily="34" charset="0"/>
              </a:rPr>
              <a:t>Fecha de elaboración: 30-01-2024</a:t>
            </a:r>
            <a:endParaRPr lang="es-CO"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482975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75BDF5A-C3F3-39D3-52D3-29C7E142A007}"/>
              </a:ext>
            </a:extLst>
          </p:cNvPr>
          <p:cNvSpPr txBox="1"/>
          <p:nvPr/>
        </p:nvSpPr>
        <p:spPr>
          <a:xfrm>
            <a:off x="1935479" y="446612"/>
            <a:ext cx="5273040" cy="373436"/>
          </a:xfrm>
          <a:prstGeom prst="rect">
            <a:avLst/>
          </a:prstGeom>
          <a:noFill/>
        </p:spPr>
        <p:txBody>
          <a:bodyPr wrap="square">
            <a:spAutoFit/>
          </a:bodyPr>
          <a:lstStyle/>
          <a:p>
            <a:pPr algn="ctr">
              <a:lnSpc>
                <a:spcPct val="107000"/>
              </a:lnSpc>
              <a:spcAft>
                <a:spcPts val="800"/>
              </a:spcAft>
            </a:pPr>
            <a:r>
              <a:rPr lang="es-CO" sz="1800" b="1" kern="100" dirty="0">
                <a:solidFill>
                  <a:srgbClr val="681D35"/>
                </a:solidFill>
                <a:effectLst/>
                <a:latin typeface="Arial Narrow" panose="020B0606020202030204" pitchFamily="34" charset="0"/>
                <a:ea typeface="Calibri" panose="020F0502020204030204" pitchFamily="34" charset="0"/>
                <a:cs typeface="Arial" panose="020B0604020202020204" pitchFamily="34" charset="0"/>
              </a:rPr>
              <a:t>Metodología para el cálculo de los empleos generados</a:t>
            </a:r>
            <a:endParaRPr lang="es-CO"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67671F7A-3568-97CB-7823-4E61D9574FC7}"/>
              </a:ext>
            </a:extLst>
          </p:cNvPr>
          <p:cNvSpPr txBox="1"/>
          <p:nvPr/>
        </p:nvSpPr>
        <p:spPr>
          <a:xfrm>
            <a:off x="326571" y="1250822"/>
            <a:ext cx="8462866" cy="4247317"/>
          </a:xfrm>
          <a:prstGeom prst="rect">
            <a:avLst/>
          </a:prstGeom>
          <a:noFill/>
        </p:spPr>
        <p:txBody>
          <a:bodyPr wrap="square">
            <a:spAutoFit/>
          </a:bodyPr>
          <a:lstStyle/>
          <a:p>
            <a:pPr marL="342900" lvl="0" indent="-342900" algn="just">
              <a:buFont typeface="Symbol" panose="05050102010706020507" pitchFamily="18" charset="2"/>
              <a:buChar char=""/>
            </a:pPr>
            <a:r>
              <a:rPr lang="es-CO" dirty="0">
                <a:effectLst/>
                <a:latin typeface="Calibri" panose="020F0502020204030204" pitchFamily="34" charset="0"/>
                <a:ea typeface="Calibri" panose="020F0502020204030204" pitchFamily="34" charset="0"/>
                <a:cs typeface="Times New Roman" panose="02020603050405020304" pitchFamily="18" charset="0"/>
              </a:rPr>
              <a:t>Para realizar el cálculo de los empleos generados, el Ministerio del Trabajo utiliza una metodología que fue construida de forma concertada con el DANE y el DNP en el año 2016. Para tal efecto, la fuente de información básica es la Gran Encuesta Integrada de Hogares -GEIH- del DANE.</a:t>
            </a:r>
          </a:p>
          <a:p>
            <a:pPr algn="just"/>
            <a:r>
              <a:rPr lang="es-CO"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buFont typeface="Symbol" panose="05050102010706020507" pitchFamily="18" charset="2"/>
              <a:buChar char=""/>
            </a:pPr>
            <a:r>
              <a:rPr lang="es-CO" dirty="0">
                <a:effectLst/>
                <a:latin typeface="Calibri" panose="020F0502020204030204" pitchFamily="34" charset="0"/>
                <a:ea typeface="Calibri" panose="020F0502020204030204" pitchFamily="34" charset="0"/>
                <a:cs typeface="Times New Roman" panose="02020603050405020304" pitchFamily="18" charset="0"/>
              </a:rPr>
              <a:t>Para obtener los respectivos resultados se sigue el siguiente procedimiento: El dato de generación de empleo del mes de referencia es la diferencia entre el promedio de ocupados del año corrido del mes actual frente al promedio de ocupados del año corrido del mes inmediatamente anterior.</a:t>
            </a:r>
          </a:p>
          <a:p>
            <a:pPr marL="342900" lvl="0" indent="-342900" algn="just">
              <a:buFont typeface="Symbol" panose="05050102010706020507" pitchFamily="18" charset="2"/>
              <a:buChar char=""/>
            </a:pPr>
            <a:endParaRPr lang="es-CO"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Symbol" panose="05050102010706020507" pitchFamily="18" charset="2"/>
              <a:buChar char=""/>
            </a:pPr>
            <a:r>
              <a:rPr lang="es-CO" dirty="0">
                <a:latin typeface="Calibri" panose="020F0502020204030204" pitchFamily="34" charset="0"/>
                <a:cs typeface="Times New Roman" panose="02020603050405020304" pitchFamily="18" charset="0"/>
              </a:rPr>
              <a:t>Por ejemplo, si se quiere obtener el número de empleos generados para el mes de noviembre de 2023, entonces se toma el promedio del número de ocupados entre diciembre de 2022 y noviembre de 2023 y se le resta el promedio del número de ocupados entre noviembre de 2022 y octubre de 2023, de esta manera se obtiene la cifra de generación de empleo del mes de referencia (noviembre de 2023).</a:t>
            </a:r>
          </a:p>
        </p:txBody>
      </p:sp>
    </p:spTree>
    <p:extLst>
      <p:ext uri="{BB962C8B-B14F-4D97-AF65-F5344CB8AC3E}">
        <p14:creationId xmlns:p14="http://schemas.microsoft.com/office/powerpoint/2010/main" val="2260325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8D5105F0-D036-2D9F-E107-744E1A724575}"/>
              </a:ext>
            </a:extLst>
          </p:cNvPr>
          <p:cNvGraphicFramePr>
            <a:graphicFrameLocks/>
          </p:cNvGraphicFramePr>
          <p:nvPr>
            <p:extLst>
              <p:ext uri="{D42A27DB-BD31-4B8C-83A1-F6EECF244321}">
                <p14:modId xmlns:p14="http://schemas.microsoft.com/office/powerpoint/2010/main" val="4282621182"/>
              </p:ext>
            </p:extLst>
          </p:nvPr>
        </p:nvGraphicFramePr>
        <p:xfrm>
          <a:off x="401216" y="1184366"/>
          <a:ext cx="8350898" cy="4328228"/>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a:extLst>
              <a:ext uri="{FF2B5EF4-FFF2-40B4-BE49-F238E27FC236}">
                <a16:creationId xmlns:a16="http://schemas.microsoft.com/office/drawing/2014/main" id="{05612431-7E8E-3DE7-CADF-8E5BF3A66603}"/>
              </a:ext>
            </a:extLst>
          </p:cNvPr>
          <p:cNvSpPr txBox="1"/>
          <p:nvPr/>
        </p:nvSpPr>
        <p:spPr>
          <a:xfrm>
            <a:off x="1935479" y="446612"/>
            <a:ext cx="5273040" cy="373436"/>
          </a:xfrm>
          <a:prstGeom prst="rect">
            <a:avLst/>
          </a:prstGeom>
          <a:noFill/>
        </p:spPr>
        <p:txBody>
          <a:bodyPr wrap="square">
            <a:spAutoFit/>
          </a:bodyPr>
          <a:lstStyle/>
          <a:p>
            <a:pPr algn="ctr">
              <a:lnSpc>
                <a:spcPct val="107000"/>
              </a:lnSpc>
              <a:spcAft>
                <a:spcPts val="800"/>
              </a:spcAft>
            </a:pPr>
            <a:r>
              <a:rPr lang="es-CO" sz="1800" b="1" kern="100" dirty="0">
                <a:solidFill>
                  <a:srgbClr val="681D35"/>
                </a:solidFill>
                <a:effectLst/>
                <a:latin typeface="Arial Narrow" panose="020B0606020202030204" pitchFamily="34" charset="0"/>
                <a:ea typeface="Calibri" panose="020F0502020204030204" pitchFamily="34" charset="0"/>
                <a:cs typeface="Arial" panose="020B0604020202020204" pitchFamily="34" charset="0"/>
              </a:rPr>
              <a:t>Empleos generados por gobierno 2010 a 2023</a:t>
            </a:r>
            <a:endParaRPr lang="es-CO"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9F173BB3-954C-0F7D-16F1-9306DDCBE690}"/>
              </a:ext>
            </a:extLst>
          </p:cNvPr>
          <p:cNvSpPr txBox="1"/>
          <p:nvPr/>
        </p:nvSpPr>
        <p:spPr>
          <a:xfrm>
            <a:off x="3486230" y="5578151"/>
            <a:ext cx="5230919" cy="261610"/>
          </a:xfrm>
          <a:prstGeom prst="rect">
            <a:avLst/>
          </a:prstGeom>
          <a:noFill/>
        </p:spPr>
        <p:txBody>
          <a:bodyPr wrap="none" rtlCol="0">
            <a:spAutoFit/>
          </a:bodyPr>
          <a:lstStyle/>
          <a:p>
            <a:r>
              <a:rPr lang="es-ES" sz="1100" dirty="0">
                <a:latin typeface="Montserrat Medium" panose="00000600000000000000" pitchFamily="2" charset="0"/>
              </a:rPr>
              <a:t>Fuente: Cálculos </a:t>
            </a:r>
            <a:r>
              <a:rPr lang="es-ES" sz="1100" dirty="0" err="1">
                <a:latin typeface="Montserrat Medium" panose="00000600000000000000" pitchFamily="2" charset="0"/>
              </a:rPr>
              <a:t>SAMPL_DGPESF_Mintrabajo</a:t>
            </a:r>
            <a:r>
              <a:rPr lang="es-ES" sz="1100" dirty="0">
                <a:latin typeface="Montserrat Medium" panose="00000600000000000000" pitchFamily="2" charset="0"/>
              </a:rPr>
              <a:t> con base en DANE-GEIH</a:t>
            </a:r>
            <a:endParaRPr lang="es-CO" sz="1400" dirty="0"/>
          </a:p>
        </p:txBody>
      </p:sp>
      <p:sp>
        <p:nvSpPr>
          <p:cNvPr id="5" name="CuadroTexto 4">
            <a:extLst>
              <a:ext uri="{FF2B5EF4-FFF2-40B4-BE49-F238E27FC236}">
                <a16:creationId xmlns:a16="http://schemas.microsoft.com/office/drawing/2014/main" id="{A0D5925C-9DEA-EA54-3672-3D4D105716FA}"/>
              </a:ext>
            </a:extLst>
          </p:cNvPr>
          <p:cNvSpPr txBox="1"/>
          <p:nvPr/>
        </p:nvSpPr>
        <p:spPr>
          <a:xfrm>
            <a:off x="223935" y="5905318"/>
            <a:ext cx="8621485" cy="600164"/>
          </a:xfrm>
          <a:prstGeom prst="rect">
            <a:avLst/>
          </a:prstGeom>
          <a:noFill/>
        </p:spPr>
        <p:txBody>
          <a:bodyPr wrap="square" rtlCol="0">
            <a:spAutoFit/>
          </a:bodyPr>
          <a:lstStyle/>
          <a:p>
            <a:pPr algn="just"/>
            <a:r>
              <a:rPr lang="es-ES" sz="1100" b="1" dirty="0">
                <a:latin typeface="Montserrat Medium" panose="00000600000000000000" pitchFamily="2" charset="0"/>
              </a:rPr>
              <a:t>Metodología</a:t>
            </a:r>
            <a:r>
              <a:rPr lang="es-ES" sz="1100" dirty="0">
                <a:latin typeface="Montserrat Medium" panose="00000600000000000000" pitchFamily="2" charset="0"/>
              </a:rPr>
              <a:t>: Se utiliza la metodología elaborada en el 2016 entre </a:t>
            </a:r>
            <a:r>
              <a:rPr lang="es-ES" sz="1100" dirty="0" err="1">
                <a:latin typeface="Montserrat Medium" panose="00000600000000000000" pitchFamily="2" charset="0"/>
              </a:rPr>
              <a:t>Mintrabajo</a:t>
            </a:r>
            <a:r>
              <a:rPr lang="es-ES" sz="1100" dirty="0">
                <a:latin typeface="Montserrat Medium" panose="00000600000000000000" pitchFamily="2" charset="0"/>
              </a:rPr>
              <a:t>, DANE y DNP.. E</a:t>
            </a:r>
            <a:r>
              <a:rPr lang="es-CO" sz="1100" dirty="0">
                <a:latin typeface="Montserrat Medium" panose="00000600000000000000" pitchFamily="2" charset="0"/>
              </a:rPr>
              <a:t>l dato de generación de empleo del mes de referencia es la diferencia entre los promedios trimestrales móviles anuales del periodo actual y el inmediatamente anterior. Estos valores se acumulan conforme al periodo de estudio. </a:t>
            </a:r>
          </a:p>
        </p:txBody>
      </p:sp>
    </p:spTree>
    <p:extLst>
      <p:ext uri="{BB962C8B-B14F-4D97-AF65-F5344CB8AC3E}">
        <p14:creationId xmlns:p14="http://schemas.microsoft.com/office/powerpoint/2010/main" val="3285840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5F87F95-8967-48DF-3DF5-2107D0200B73}"/>
              </a:ext>
            </a:extLst>
          </p:cNvPr>
          <p:cNvSpPr txBox="1"/>
          <p:nvPr/>
        </p:nvSpPr>
        <p:spPr>
          <a:xfrm>
            <a:off x="1942328" y="211480"/>
            <a:ext cx="5273040" cy="669799"/>
          </a:xfrm>
          <a:prstGeom prst="rect">
            <a:avLst/>
          </a:prstGeom>
          <a:noFill/>
        </p:spPr>
        <p:txBody>
          <a:bodyPr wrap="square">
            <a:spAutoFit/>
          </a:bodyPr>
          <a:lstStyle/>
          <a:p>
            <a:pPr algn="ctr">
              <a:lnSpc>
                <a:spcPct val="107000"/>
              </a:lnSpc>
              <a:spcAft>
                <a:spcPts val="800"/>
              </a:spcAft>
            </a:pPr>
            <a:r>
              <a:rPr lang="es-CO" sz="1800" b="1" kern="100" dirty="0">
                <a:solidFill>
                  <a:srgbClr val="681D35"/>
                </a:solidFill>
                <a:effectLst/>
                <a:latin typeface="Arial Narrow" panose="020B0606020202030204" pitchFamily="34" charset="0"/>
                <a:ea typeface="Calibri" panose="020F0502020204030204" pitchFamily="34" charset="0"/>
                <a:cs typeface="Arial" panose="020B0604020202020204" pitchFamily="34" charset="0"/>
              </a:rPr>
              <a:t>Ocupados y tasa de desocupación por gobiernos 2010 a 2023</a:t>
            </a:r>
            <a:endParaRPr lang="es-CO"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CuadroTexto 1">
            <a:extLst>
              <a:ext uri="{FF2B5EF4-FFF2-40B4-BE49-F238E27FC236}">
                <a16:creationId xmlns:a16="http://schemas.microsoft.com/office/drawing/2014/main" id="{678998D7-CE77-5CA8-1093-FDC3436F3428}"/>
              </a:ext>
            </a:extLst>
          </p:cNvPr>
          <p:cNvSpPr txBox="1"/>
          <p:nvPr/>
        </p:nvSpPr>
        <p:spPr>
          <a:xfrm>
            <a:off x="7215368" y="5886072"/>
            <a:ext cx="1615122" cy="307777"/>
          </a:xfrm>
          <a:prstGeom prst="rect">
            <a:avLst/>
          </a:prstGeom>
          <a:noFill/>
        </p:spPr>
        <p:txBody>
          <a:bodyPr wrap="none" rtlCol="0">
            <a:spAutoFit/>
          </a:bodyPr>
          <a:lstStyle/>
          <a:p>
            <a:r>
              <a:rPr lang="es-CO" sz="1100" dirty="0">
                <a:latin typeface="Montserrat Medium" panose="00000600000000000000" pitchFamily="2" charset="0"/>
              </a:rPr>
              <a:t>Fuente</a:t>
            </a:r>
            <a:r>
              <a:rPr lang="es-CO" sz="1400" dirty="0"/>
              <a:t>: DANE-GEIH</a:t>
            </a:r>
          </a:p>
        </p:txBody>
      </p:sp>
      <p:graphicFrame>
        <p:nvGraphicFramePr>
          <p:cNvPr id="4" name="Gráfico 3">
            <a:extLst>
              <a:ext uri="{FF2B5EF4-FFF2-40B4-BE49-F238E27FC236}">
                <a16:creationId xmlns:a16="http://schemas.microsoft.com/office/drawing/2014/main" id="{9247A52E-607D-64D8-99D3-3781563AD0EB}"/>
              </a:ext>
            </a:extLst>
          </p:cNvPr>
          <p:cNvGraphicFramePr>
            <a:graphicFrameLocks/>
          </p:cNvGraphicFramePr>
          <p:nvPr>
            <p:extLst>
              <p:ext uri="{D42A27DB-BD31-4B8C-83A1-F6EECF244321}">
                <p14:modId xmlns:p14="http://schemas.microsoft.com/office/powerpoint/2010/main" val="963838254"/>
              </p:ext>
            </p:extLst>
          </p:nvPr>
        </p:nvGraphicFramePr>
        <p:xfrm>
          <a:off x="222069" y="964146"/>
          <a:ext cx="8699862" cy="4561493"/>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a:extLst>
              <a:ext uri="{FF2B5EF4-FFF2-40B4-BE49-F238E27FC236}">
                <a16:creationId xmlns:a16="http://schemas.microsoft.com/office/drawing/2014/main" id="{E807980D-473A-5CBD-6297-3B3A2484BBAD}"/>
              </a:ext>
            </a:extLst>
          </p:cNvPr>
          <p:cNvSpPr txBox="1"/>
          <p:nvPr/>
        </p:nvSpPr>
        <p:spPr>
          <a:xfrm>
            <a:off x="2631232" y="4124128"/>
            <a:ext cx="769570" cy="307777"/>
          </a:xfrm>
          <a:prstGeom prst="rect">
            <a:avLst/>
          </a:prstGeom>
          <a:noFill/>
        </p:spPr>
        <p:txBody>
          <a:bodyPr wrap="none" rtlCol="0">
            <a:spAutoFit/>
          </a:bodyPr>
          <a:lstStyle/>
          <a:p>
            <a:pPr algn="ctr"/>
            <a:r>
              <a:rPr lang="es-CO" sz="1400" b="1" dirty="0">
                <a:solidFill>
                  <a:srgbClr val="B23065"/>
                </a:solidFill>
              </a:rPr>
              <a:t>Santos I</a:t>
            </a:r>
          </a:p>
        </p:txBody>
      </p:sp>
      <p:sp>
        <p:nvSpPr>
          <p:cNvPr id="6" name="CuadroTexto 5">
            <a:extLst>
              <a:ext uri="{FF2B5EF4-FFF2-40B4-BE49-F238E27FC236}">
                <a16:creationId xmlns:a16="http://schemas.microsoft.com/office/drawing/2014/main" id="{D44932F0-7ED8-0CA6-C755-81980F74B18B}"/>
              </a:ext>
            </a:extLst>
          </p:cNvPr>
          <p:cNvSpPr txBox="1"/>
          <p:nvPr/>
        </p:nvSpPr>
        <p:spPr>
          <a:xfrm>
            <a:off x="8016011" y="4124129"/>
            <a:ext cx="587148" cy="307777"/>
          </a:xfrm>
          <a:prstGeom prst="rect">
            <a:avLst/>
          </a:prstGeom>
          <a:noFill/>
        </p:spPr>
        <p:txBody>
          <a:bodyPr wrap="none" rtlCol="0">
            <a:spAutoFit/>
          </a:bodyPr>
          <a:lstStyle/>
          <a:p>
            <a:pPr algn="ctr"/>
            <a:r>
              <a:rPr lang="es-CO" sz="1400" b="1" dirty="0">
                <a:solidFill>
                  <a:srgbClr val="B23065"/>
                </a:solidFill>
              </a:rPr>
              <a:t>Petro</a:t>
            </a:r>
          </a:p>
        </p:txBody>
      </p:sp>
      <p:sp>
        <p:nvSpPr>
          <p:cNvPr id="7" name="Rectángulo 6">
            <a:extLst>
              <a:ext uri="{FF2B5EF4-FFF2-40B4-BE49-F238E27FC236}">
                <a16:creationId xmlns:a16="http://schemas.microsoft.com/office/drawing/2014/main" id="{4D46392B-3889-BC41-3B77-91FD794D6029}"/>
              </a:ext>
            </a:extLst>
          </p:cNvPr>
          <p:cNvSpPr/>
          <p:nvPr/>
        </p:nvSpPr>
        <p:spPr>
          <a:xfrm>
            <a:off x="1798304" y="1268963"/>
            <a:ext cx="653143" cy="3293706"/>
          </a:xfrm>
          <a:prstGeom prst="rect">
            <a:avLst/>
          </a:prstGeom>
          <a:solidFill>
            <a:srgbClr val="B23065">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7">
            <a:extLst>
              <a:ext uri="{FF2B5EF4-FFF2-40B4-BE49-F238E27FC236}">
                <a16:creationId xmlns:a16="http://schemas.microsoft.com/office/drawing/2014/main" id="{32521188-24D7-65DD-3091-443DB7ECC110}"/>
              </a:ext>
            </a:extLst>
          </p:cNvPr>
          <p:cNvSpPr/>
          <p:nvPr/>
        </p:nvSpPr>
        <p:spPr>
          <a:xfrm>
            <a:off x="3747068" y="1268963"/>
            <a:ext cx="653143" cy="3293706"/>
          </a:xfrm>
          <a:prstGeom prst="rect">
            <a:avLst/>
          </a:prstGeom>
          <a:solidFill>
            <a:srgbClr val="B23065">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8">
            <a:extLst>
              <a:ext uri="{FF2B5EF4-FFF2-40B4-BE49-F238E27FC236}">
                <a16:creationId xmlns:a16="http://schemas.microsoft.com/office/drawing/2014/main" id="{DCE96431-B188-44C0-7D94-4181C5D4953C}"/>
              </a:ext>
            </a:extLst>
          </p:cNvPr>
          <p:cNvSpPr/>
          <p:nvPr/>
        </p:nvSpPr>
        <p:spPr>
          <a:xfrm>
            <a:off x="5695833" y="1279930"/>
            <a:ext cx="653143" cy="3293706"/>
          </a:xfrm>
          <a:prstGeom prst="rect">
            <a:avLst/>
          </a:prstGeom>
          <a:solidFill>
            <a:srgbClr val="B23065">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9">
            <a:extLst>
              <a:ext uri="{FF2B5EF4-FFF2-40B4-BE49-F238E27FC236}">
                <a16:creationId xmlns:a16="http://schemas.microsoft.com/office/drawing/2014/main" id="{FAD8245C-3FA7-C573-D71D-0057AE68DC81}"/>
              </a:ext>
            </a:extLst>
          </p:cNvPr>
          <p:cNvSpPr/>
          <p:nvPr/>
        </p:nvSpPr>
        <p:spPr>
          <a:xfrm>
            <a:off x="7656442" y="1268963"/>
            <a:ext cx="653143" cy="3293706"/>
          </a:xfrm>
          <a:prstGeom prst="rect">
            <a:avLst/>
          </a:prstGeom>
          <a:solidFill>
            <a:srgbClr val="B23065">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013219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612431-7E8E-3DE7-CADF-8E5BF3A66603}"/>
              </a:ext>
            </a:extLst>
          </p:cNvPr>
          <p:cNvSpPr txBox="1"/>
          <p:nvPr/>
        </p:nvSpPr>
        <p:spPr>
          <a:xfrm>
            <a:off x="1935479" y="446612"/>
            <a:ext cx="5273040" cy="373436"/>
          </a:xfrm>
          <a:prstGeom prst="rect">
            <a:avLst/>
          </a:prstGeom>
          <a:noFill/>
        </p:spPr>
        <p:txBody>
          <a:bodyPr wrap="square">
            <a:spAutoFit/>
          </a:bodyPr>
          <a:lstStyle/>
          <a:p>
            <a:pPr algn="ctr">
              <a:lnSpc>
                <a:spcPct val="107000"/>
              </a:lnSpc>
              <a:spcAft>
                <a:spcPts val="800"/>
              </a:spcAft>
            </a:pPr>
            <a:r>
              <a:rPr lang="es-CO" sz="1800" b="1" kern="100" dirty="0">
                <a:solidFill>
                  <a:srgbClr val="681D35"/>
                </a:solidFill>
                <a:effectLst/>
                <a:latin typeface="Arial Narrow" panose="020B0606020202030204" pitchFamily="34" charset="0"/>
                <a:ea typeface="Calibri" panose="020F0502020204030204" pitchFamily="34" charset="0"/>
                <a:cs typeface="Arial" panose="020B0604020202020204" pitchFamily="34" charset="0"/>
              </a:rPr>
              <a:t>Empleos generados por gobierno 2010 a 2023</a:t>
            </a:r>
            <a:endParaRPr lang="es-CO"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9F173BB3-954C-0F7D-16F1-9306DDCBE690}"/>
              </a:ext>
            </a:extLst>
          </p:cNvPr>
          <p:cNvSpPr txBox="1"/>
          <p:nvPr/>
        </p:nvSpPr>
        <p:spPr>
          <a:xfrm>
            <a:off x="3486230" y="5578151"/>
            <a:ext cx="5230919" cy="261610"/>
          </a:xfrm>
          <a:prstGeom prst="rect">
            <a:avLst/>
          </a:prstGeom>
          <a:noFill/>
        </p:spPr>
        <p:txBody>
          <a:bodyPr wrap="none" rtlCol="0">
            <a:spAutoFit/>
          </a:bodyPr>
          <a:lstStyle/>
          <a:p>
            <a:r>
              <a:rPr lang="es-ES" sz="1100" dirty="0">
                <a:latin typeface="Montserrat Medium" panose="00000600000000000000" pitchFamily="2" charset="0"/>
              </a:rPr>
              <a:t>Fuente: Cálculos </a:t>
            </a:r>
            <a:r>
              <a:rPr lang="es-ES" sz="1100" dirty="0" err="1">
                <a:latin typeface="Montserrat Medium" panose="00000600000000000000" pitchFamily="2" charset="0"/>
              </a:rPr>
              <a:t>SAMPL_DGPESF_Mintrabajo</a:t>
            </a:r>
            <a:r>
              <a:rPr lang="es-ES" sz="1100" dirty="0">
                <a:latin typeface="Montserrat Medium" panose="00000600000000000000" pitchFamily="2" charset="0"/>
              </a:rPr>
              <a:t> con base en DANE-GEIH</a:t>
            </a:r>
            <a:endParaRPr lang="es-CO" sz="1400" dirty="0"/>
          </a:p>
        </p:txBody>
      </p:sp>
      <p:graphicFrame>
        <p:nvGraphicFramePr>
          <p:cNvPr id="5" name="Gráfico 4">
            <a:extLst>
              <a:ext uri="{FF2B5EF4-FFF2-40B4-BE49-F238E27FC236}">
                <a16:creationId xmlns:a16="http://schemas.microsoft.com/office/drawing/2014/main" id="{94893A4D-63B6-860C-4348-AC7266F41108}"/>
              </a:ext>
            </a:extLst>
          </p:cNvPr>
          <p:cNvGraphicFramePr>
            <a:graphicFrameLocks/>
          </p:cNvGraphicFramePr>
          <p:nvPr>
            <p:extLst>
              <p:ext uri="{D42A27DB-BD31-4B8C-83A1-F6EECF244321}">
                <p14:modId xmlns:p14="http://schemas.microsoft.com/office/powerpoint/2010/main" val="3943092559"/>
              </p:ext>
            </p:extLst>
          </p:nvPr>
        </p:nvGraphicFramePr>
        <p:xfrm>
          <a:off x="436195" y="1076143"/>
          <a:ext cx="8231945" cy="4502007"/>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a:extLst>
              <a:ext uri="{FF2B5EF4-FFF2-40B4-BE49-F238E27FC236}">
                <a16:creationId xmlns:a16="http://schemas.microsoft.com/office/drawing/2014/main" id="{194E7389-C9FF-0D77-8ACE-860F4E505392}"/>
              </a:ext>
            </a:extLst>
          </p:cNvPr>
          <p:cNvSpPr txBox="1"/>
          <p:nvPr/>
        </p:nvSpPr>
        <p:spPr>
          <a:xfrm>
            <a:off x="646043" y="5839761"/>
            <a:ext cx="8022097" cy="369332"/>
          </a:xfrm>
          <a:prstGeom prst="rect">
            <a:avLst/>
          </a:prstGeom>
          <a:noFill/>
        </p:spPr>
        <p:txBody>
          <a:bodyPr wrap="square" rtlCol="0">
            <a:spAutoFit/>
          </a:bodyPr>
          <a:lstStyle/>
          <a:p>
            <a:r>
              <a:rPr lang="es-CO" dirty="0"/>
              <a:t>Se destaca la generación de empleo de mujeres (622.581)</a:t>
            </a:r>
          </a:p>
        </p:txBody>
      </p:sp>
    </p:spTree>
    <p:extLst>
      <p:ext uri="{BB962C8B-B14F-4D97-AF65-F5344CB8AC3E}">
        <p14:creationId xmlns:p14="http://schemas.microsoft.com/office/powerpoint/2010/main" val="1685724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612431-7E8E-3DE7-CADF-8E5BF3A66603}"/>
              </a:ext>
            </a:extLst>
          </p:cNvPr>
          <p:cNvSpPr txBox="1"/>
          <p:nvPr/>
        </p:nvSpPr>
        <p:spPr>
          <a:xfrm>
            <a:off x="1935479" y="446612"/>
            <a:ext cx="5273040" cy="373436"/>
          </a:xfrm>
          <a:prstGeom prst="rect">
            <a:avLst/>
          </a:prstGeom>
          <a:noFill/>
        </p:spPr>
        <p:txBody>
          <a:bodyPr wrap="square">
            <a:spAutoFit/>
          </a:bodyPr>
          <a:lstStyle/>
          <a:p>
            <a:pPr algn="ctr">
              <a:lnSpc>
                <a:spcPct val="107000"/>
              </a:lnSpc>
              <a:spcAft>
                <a:spcPts val="800"/>
              </a:spcAft>
            </a:pPr>
            <a:r>
              <a:rPr lang="es-CO" sz="1800" b="1" kern="100" dirty="0">
                <a:solidFill>
                  <a:srgbClr val="681D35"/>
                </a:solidFill>
                <a:effectLst/>
                <a:latin typeface="Arial Narrow" panose="020B0606020202030204" pitchFamily="34" charset="0"/>
                <a:ea typeface="Calibri" panose="020F0502020204030204" pitchFamily="34" charset="0"/>
                <a:cs typeface="Arial" panose="020B0604020202020204" pitchFamily="34" charset="0"/>
              </a:rPr>
              <a:t>Empleos generados por gobierno 2010 a 2023</a:t>
            </a:r>
            <a:endParaRPr lang="es-CO"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9F173BB3-954C-0F7D-16F1-9306DDCBE690}"/>
              </a:ext>
            </a:extLst>
          </p:cNvPr>
          <p:cNvSpPr txBox="1"/>
          <p:nvPr/>
        </p:nvSpPr>
        <p:spPr>
          <a:xfrm>
            <a:off x="3486230" y="5578151"/>
            <a:ext cx="5230919" cy="261610"/>
          </a:xfrm>
          <a:prstGeom prst="rect">
            <a:avLst/>
          </a:prstGeom>
          <a:noFill/>
        </p:spPr>
        <p:txBody>
          <a:bodyPr wrap="none" rtlCol="0">
            <a:spAutoFit/>
          </a:bodyPr>
          <a:lstStyle/>
          <a:p>
            <a:r>
              <a:rPr lang="es-ES" sz="1100" dirty="0">
                <a:latin typeface="Montserrat Medium" panose="00000600000000000000" pitchFamily="2" charset="0"/>
              </a:rPr>
              <a:t>Fuente: Cálculos </a:t>
            </a:r>
            <a:r>
              <a:rPr lang="es-ES" sz="1100" dirty="0" err="1">
                <a:latin typeface="Montserrat Medium" panose="00000600000000000000" pitchFamily="2" charset="0"/>
              </a:rPr>
              <a:t>SAMPL_DGPESF_Mintrabajo</a:t>
            </a:r>
            <a:r>
              <a:rPr lang="es-ES" sz="1100" dirty="0">
                <a:latin typeface="Montserrat Medium" panose="00000600000000000000" pitchFamily="2" charset="0"/>
              </a:rPr>
              <a:t> con base en DANE-GEIH</a:t>
            </a:r>
            <a:endParaRPr lang="es-CO" sz="1400" dirty="0"/>
          </a:p>
        </p:txBody>
      </p:sp>
      <p:graphicFrame>
        <p:nvGraphicFramePr>
          <p:cNvPr id="2" name="Gráfico 1">
            <a:extLst>
              <a:ext uri="{FF2B5EF4-FFF2-40B4-BE49-F238E27FC236}">
                <a16:creationId xmlns:a16="http://schemas.microsoft.com/office/drawing/2014/main" id="{E4895CBD-3B77-4AF9-960B-EFE1BA0C5692}"/>
              </a:ext>
            </a:extLst>
          </p:cNvPr>
          <p:cNvGraphicFramePr>
            <a:graphicFrameLocks/>
          </p:cNvGraphicFramePr>
          <p:nvPr>
            <p:extLst>
              <p:ext uri="{D42A27DB-BD31-4B8C-83A1-F6EECF244321}">
                <p14:modId xmlns:p14="http://schemas.microsoft.com/office/powerpoint/2010/main" val="2259736965"/>
              </p:ext>
            </p:extLst>
          </p:nvPr>
        </p:nvGraphicFramePr>
        <p:xfrm>
          <a:off x="382556" y="1147664"/>
          <a:ext cx="8371903" cy="4376298"/>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a:extLst>
              <a:ext uri="{FF2B5EF4-FFF2-40B4-BE49-F238E27FC236}">
                <a16:creationId xmlns:a16="http://schemas.microsoft.com/office/drawing/2014/main" id="{AEBBD60A-B818-A6E5-832B-7AE9D3A02FB8}"/>
              </a:ext>
            </a:extLst>
          </p:cNvPr>
          <p:cNvSpPr txBox="1"/>
          <p:nvPr/>
        </p:nvSpPr>
        <p:spPr>
          <a:xfrm>
            <a:off x="646043" y="5839761"/>
            <a:ext cx="8022097" cy="369332"/>
          </a:xfrm>
          <a:prstGeom prst="rect">
            <a:avLst/>
          </a:prstGeom>
          <a:noFill/>
        </p:spPr>
        <p:txBody>
          <a:bodyPr wrap="square" rtlCol="0">
            <a:spAutoFit/>
          </a:bodyPr>
          <a:lstStyle/>
          <a:p>
            <a:r>
              <a:rPr lang="es-CO" dirty="0"/>
              <a:t>Se destaca la generación de empleo rural (134.601) frente a los anteriores gobiernos</a:t>
            </a:r>
          </a:p>
        </p:txBody>
      </p:sp>
    </p:spTree>
    <p:extLst>
      <p:ext uri="{BB962C8B-B14F-4D97-AF65-F5344CB8AC3E}">
        <p14:creationId xmlns:p14="http://schemas.microsoft.com/office/powerpoint/2010/main" val="200116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612431-7E8E-3DE7-CADF-8E5BF3A66603}"/>
              </a:ext>
            </a:extLst>
          </p:cNvPr>
          <p:cNvSpPr txBox="1"/>
          <p:nvPr/>
        </p:nvSpPr>
        <p:spPr>
          <a:xfrm>
            <a:off x="1935479" y="446612"/>
            <a:ext cx="5273040" cy="373436"/>
          </a:xfrm>
          <a:prstGeom prst="rect">
            <a:avLst/>
          </a:prstGeom>
          <a:noFill/>
        </p:spPr>
        <p:txBody>
          <a:bodyPr wrap="square">
            <a:spAutoFit/>
          </a:bodyPr>
          <a:lstStyle/>
          <a:p>
            <a:pPr algn="ctr">
              <a:lnSpc>
                <a:spcPct val="107000"/>
              </a:lnSpc>
              <a:spcAft>
                <a:spcPts val="800"/>
              </a:spcAft>
            </a:pPr>
            <a:r>
              <a:rPr lang="es-CO" sz="1800" b="1" kern="100" dirty="0">
                <a:solidFill>
                  <a:srgbClr val="681D35"/>
                </a:solidFill>
                <a:effectLst/>
                <a:latin typeface="Arial Narrow" panose="020B0606020202030204" pitchFamily="34" charset="0"/>
                <a:ea typeface="Calibri" panose="020F0502020204030204" pitchFamily="34" charset="0"/>
                <a:cs typeface="Arial" panose="020B0604020202020204" pitchFamily="34" charset="0"/>
              </a:rPr>
              <a:t>Empleos generados por gobierno 2010 a 2023</a:t>
            </a:r>
            <a:endParaRPr lang="es-CO"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9F173BB3-954C-0F7D-16F1-9306DDCBE690}"/>
              </a:ext>
            </a:extLst>
          </p:cNvPr>
          <p:cNvSpPr txBox="1"/>
          <p:nvPr/>
        </p:nvSpPr>
        <p:spPr>
          <a:xfrm>
            <a:off x="3486230" y="5774096"/>
            <a:ext cx="5230919" cy="261610"/>
          </a:xfrm>
          <a:prstGeom prst="rect">
            <a:avLst/>
          </a:prstGeom>
          <a:noFill/>
        </p:spPr>
        <p:txBody>
          <a:bodyPr wrap="none" rtlCol="0">
            <a:spAutoFit/>
          </a:bodyPr>
          <a:lstStyle/>
          <a:p>
            <a:r>
              <a:rPr lang="es-ES" sz="1100" dirty="0">
                <a:latin typeface="Montserrat Medium" panose="00000600000000000000" pitchFamily="2" charset="0"/>
              </a:rPr>
              <a:t>Fuente: Cálculos </a:t>
            </a:r>
            <a:r>
              <a:rPr lang="es-ES" sz="1100" dirty="0" err="1">
                <a:latin typeface="Montserrat Medium" panose="00000600000000000000" pitchFamily="2" charset="0"/>
              </a:rPr>
              <a:t>SAMPL_DGPESF_Mintrabajo</a:t>
            </a:r>
            <a:r>
              <a:rPr lang="es-ES" sz="1100" dirty="0">
                <a:latin typeface="Montserrat Medium" panose="00000600000000000000" pitchFamily="2" charset="0"/>
              </a:rPr>
              <a:t> con base en DANE-GEIH</a:t>
            </a:r>
            <a:endParaRPr lang="es-CO" sz="1400" dirty="0"/>
          </a:p>
        </p:txBody>
      </p:sp>
      <p:graphicFrame>
        <p:nvGraphicFramePr>
          <p:cNvPr id="5" name="Gráfico 4">
            <a:extLst>
              <a:ext uri="{FF2B5EF4-FFF2-40B4-BE49-F238E27FC236}">
                <a16:creationId xmlns:a16="http://schemas.microsoft.com/office/drawing/2014/main" id="{C5198BF5-7EF6-DB27-B681-8ACC94F37A3C}"/>
              </a:ext>
            </a:extLst>
          </p:cNvPr>
          <p:cNvGraphicFramePr>
            <a:graphicFrameLocks/>
          </p:cNvGraphicFramePr>
          <p:nvPr>
            <p:extLst>
              <p:ext uri="{D42A27DB-BD31-4B8C-83A1-F6EECF244321}">
                <p14:modId xmlns:p14="http://schemas.microsoft.com/office/powerpoint/2010/main" val="2906507180"/>
              </p:ext>
            </p:extLst>
          </p:nvPr>
        </p:nvGraphicFramePr>
        <p:xfrm>
          <a:off x="447873" y="1046522"/>
          <a:ext cx="8237501" cy="46905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0044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75BDF5A-C3F3-39D3-52D3-29C7E142A007}"/>
              </a:ext>
            </a:extLst>
          </p:cNvPr>
          <p:cNvSpPr txBox="1"/>
          <p:nvPr/>
        </p:nvSpPr>
        <p:spPr>
          <a:xfrm>
            <a:off x="1936102" y="226383"/>
            <a:ext cx="5271796" cy="927433"/>
          </a:xfrm>
          <a:prstGeom prst="rect">
            <a:avLst/>
          </a:prstGeom>
          <a:noFill/>
        </p:spPr>
        <p:txBody>
          <a:bodyPr wrap="square">
            <a:spAutoFit/>
          </a:bodyPr>
          <a:lstStyle/>
          <a:p>
            <a:pPr algn="ctr"/>
            <a:r>
              <a:rPr lang="es-CO" sz="1800" b="1" kern="100" dirty="0">
                <a:solidFill>
                  <a:srgbClr val="681D35"/>
                </a:solidFill>
                <a:effectLst/>
                <a:latin typeface="Arial Narrow" panose="020B0606020202030204" pitchFamily="34" charset="0"/>
                <a:ea typeface="Calibri" panose="020F0502020204030204" pitchFamily="34" charset="0"/>
                <a:cs typeface="Arial" panose="020B0604020202020204" pitchFamily="34" charset="0"/>
              </a:rPr>
              <a:t>Empleos generados por el gobierno Petro en los primeros 16 meses</a:t>
            </a:r>
          </a:p>
          <a:p>
            <a:pPr algn="ctr">
              <a:lnSpc>
                <a:spcPct val="107000"/>
              </a:lnSpc>
              <a:spcAft>
                <a:spcPts val="800"/>
              </a:spcAft>
            </a:pPr>
            <a:r>
              <a:rPr lang="es-CO" b="1" kern="100" dirty="0">
                <a:solidFill>
                  <a:srgbClr val="681D35"/>
                </a:solidFill>
                <a:latin typeface="Arial Narrow" panose="020B0606020202030204" pitchFamily="34" charset="0"/>
                <a:ea typeface="Calibri" panose="020F0502020204030204" pitchFamily="34" charset="0"/>
                <a:cs typeface="Arial" panose="020B0604020202020204" pitchFamily="34" charset="0"/>
              </a:rPr>
              <a:t>Desagregación por sectores</a:t>
            </a:r>
            <a:endParaRPr lang="es-CO"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DCC59D31-5001-F429-571F-D4070BC2880B}"/>
              </a:ext>
            </a:extLst>
          </p:cNvPr>
          <p:cNvSpPr txBox="1"/>
          <p:nvPr/>
        </p:nvSpPr>
        <p:spPr>
          <a:xfrm>
            <a:off x="3728097" y="6081121"/>
            <a:ext cx="5230919" cy="261610"/>
          </a:xfrm>
          <a:prstGeom prst="rect">
            <a:avLst/>
          </a:prstGeom>
          <a:noFill/>
        </p:spPr>
        <p:txBody>
          <a:bodyPr wrap="none" rtlCol="0">
            <a:spAutoFit/>
          </a:bodyPr>
          <a:lstStyle/>
          <a:p>
            <a:r>
              <a:rPr lang="es-ES" sz="1100" dirty="0">
                <a:latin typeface="Montserrat Medium" panose="00000600000000000000" pitchFamily="2" charset="0"/>
              </a:rPr>
              <a:t>Fuente: Cálculos </a:t>
            </a:r>
            <a:r>
              <a:rPr lang="es-ES" sz="1100" dirty="0" err="1">
                <a:latin typeface="Montserrat Medium" panose="00000600000000000000" pitchFamily="2" charset="0"/>
              </a:rPr>
              <a:t>SAMPL_DGPESF_Mintrabajo</a:t>
            </a:r>
            <a:r>
              <a:rPr lang="es-ES" sz="1100" dirty="0">
                <a:latin typeface="Montserrat Medium" panose="00000600000000000000" pitchFamily="2" charset="0"/>
              </a:rPr>
              <a:t> con base en DANE-GEIH</a:t>
            </a:r>
            <a:endParaRPr lang="es-CO" sz="1400" dirty="0"/>
          </a:p>
        </p:txBody>
      </p:sp>
      <p:graphicFrame>
        <p:nvGraphicFramePr>
          <p:cNvPr id="8" name="Tabla 7">
            <a:extLst>
              <a:ext uri="{FF2B5EF4-FFF2-40B4-BE49-F238E27FC236}">
                <a16:creationId xmlns:a16="http://schemas.microsoft.com/office/drawing/2014/main" id="{7E005DD5-387C-1B4E-338C-F3A5D59866FE}"/>
              </a:ext>
            </a:extLst>
          </p:cNvPr>
          <p:cNvGraphicFramePr>
            <a:graphicFrameLocks noGrp="1"/>
          </p:cNvGraphicFramePr>
          <p:nvPr>
            <p:extLst>
              <p:ext uri="{D42A27DB-BD31-4B8C-83A1-F6EECF244321}">
                <p14:modId xmlns:p14="http://schemas.microsoft.com/office/powerpoint/2010/main" val="2245819263"/>
              </p:ext>
            </p:extLst>
          </p:nvPr>
        </p:nvGraphicFramePr>
        <p:xfrm>
          <a:off x="421441" y="1275115"/>
          <a:ext cx="8302680" cy="4735130"/>
        </p:xfrm>
        <a:graphic>
          <a:graphicData uri="http://schemas.openxmlformats.org/drawingml/2006/table">
            <a:tbl>
              <a:tblPr/>
              <a:tblGrid>
                <a:gridCol w="2075670">
                  <a:extLst>
                    <a:ext uri="{9D8B030D-6E8A-4147-A177-3AD203B41FA5}">
                      <a16:colId xmlns:a16="http://schemas.microsoft.com/office/drawing/2014/main" val="1857537834"/>
                    </a:ext>
                  </a:extLst>
                </a:gridCol>
                <a:gridCol w="2075670">
                  <a:extLst>
                    <a:ext uri="{9D8B030D-6E8A-4147-A177-3AD203B41FA5}">
                      <a16:colId xmlns:a16="http://schemas.microsoft.com/office/drawing/2014/main" val="3903696044"/>
                    </a:ext>
                  </a:extLst>
                </a:gridCol>
                <a:gridCol w="2075670">
                  <a:extLst>
                    <a:ext uri="{9D8B030D-6E8A-4147-A177-3AD203B41FA5}">
                      <a16:colId xmlns:a16="http://schemas.microsoft.com/office/drawing/2014/main" val="4066348634"/>
                    </a:ext>
                  </a:extLst>
                </a:gridCol>
                <a:gridCol w="2075670">
                  <a:extLst>
                    <a:ext uri="{9D8B030D-6E8A-4147-A177-3AD203B41FA5}">
                      <a16:colId xmlns:a16="http://schemas.microsoft.com/office/drawing/2014/main" val="3059384026"/>
                    </a:ext>
                  </a:extLst>
                </a:gridCol>
              </a:tblGrid>
              <a:tr h="284638">
                <a:tc gridSpan="2">
                  <a:txBody>
                    <a:bodyPr/>
                    <a:lstStyle/>
                    <a:p>
                      <a:pPr algn="ctr" fontAlgn="ctr"/>
                      <a:r>
                        <a:rPr lang="es-CO" sz="1600" b="1" i="0" u="none" strike="noStrike" dirty="0">
                          <a:solidFill>
                            <a:schemeClr val="bg1"/>
                          </a:solidFill>
                          <a:effectLst/>
                          <a:latin typeface="Calibri" panose="020F0502020204030204" pitchFamily="34" charset="0"/>
                        </a:rPr>
                        <a:t>Rama de actividad económica</a:t>
                      </a:r>
                    </a:p>
                  </a:txBody>
                  <a:tcPr marL="7863" marR="7863" marT="78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3065"/>
                    </a:solidFill>
                  </a:tcPr>
                </a:tc>
                <a:tc hMerge="1">
                  <a:txBody>
                    <a:bodyPr/>
                    <a:lstStyle/>
                    <a:p>
                      <a:endParaRPr lang="es-CO"/>
                    </a:p>
                  </a:txBody>
                  <a:tcPr/>
                </a:tc>
                <a:tc>
                  <a:txBody>
                    <a:bodyPr/>
                    <a:lstStyle/>
                    <a:p>
                      <a:pPr algn="ctr" fontAlgn="ctr"/>
                      <a:r>
                        <a:rPr lang="es-CO" sz="1600" b="1" i="0" u="none" strike="noStrike" dirty="0">
                          <a:solidFill>
                            <a:schemeClr val="bg1"/>
                          </a:solidFill>
                          <a:effectLst/>
                          <a:latin typeface="Calibri" panose="020F0502020204030204" pitchFamily="34" charset="0"/>
                        </a:rPr>
                        <a:t>Ocupados</a:t>
                      </a:r>
                    </a:p>
                  </a:txBody>
                  <a:tcPr marL="7863" marR="7863" marT="78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3065"/>
                    </a:solidFill>
                  </a:tcPr>
                </a:tc>
                <a:tc>
                  <a:txBody>
                    <a:bodyPr/>
                    <a:lstStyle/>
                    <a:p>
                      <a:pPr algn="ctr" fontAlgn="ctr"/>
                      <a:r>
                        <a:rPr lang="es-CO" sz="1600" b="1" i="0" u="none" strike="noStrike" dirty="0">
                          <a:solidFill>
                            <a:schemeClr val="bg1"/>
                          </a:solidFill>
                          <a:effectLst/>
                          <a:latin typeface="Calibri" panose="020F0502020204030204" pitchFamily="34" charset="0"/>
                        </a:rPr>
                        <a:t>%</a:t>
                      </a:r>
                    </a:p>
                  </a:txBody>
                  <a:tcPr marL="7863" marR="7863" marT="786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3065"/>
                    </a:solidFill>
                  </a:tcPr>
                </a:tc>
                <a:extLst>
                  <a:ext uri="{0D108BD9-81ED-4DB2-BD59-A6C34878D82A}">
                    <a16:rowId xmlns:a16="http://schemas.microsoft.com/office/drawing/2014/main" val="2072673499"/>
                  </a:ext>
                </a:extLst>
              </a:tr>
              <a:tr h="157258">
                <a:tc gridSpan="2">
                  <a:txBody>
                    <a:bodyPr/>
                    <a:lstStyle/>
                    <a:p>
                      <a:pPr algn="l" fontAlgn="ctr"/>
                      <a:r>
                        <a:rPr lang="es-CO" sz="1400" b="0" i="0" u="none" strike="noStrike" dirty="0">
                          <a:solidFill>
                            <a:srgbClr val="000000"/>
                          </a:solidFill>
                          <a:effectLst/>
                          <a:latin typeface="Calibri" panose="020F0502020204030204" pitchFamily="34" charset="0"/>
                        </a:rPr>
                        <a:t>Ocupados Total Nacional</a:t>
                      </a:r>
                    </a:p>
                  </a:txBody>
                  <a:tcPr marL="7863" marR="7863" marT="7863"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s-CO"/>
                    </a:p>
                  </a:txBody>
                  <a:tcPr/>
                </a:tc>
                <a:tc>
                  <a:txBody>
                    <a:bodyPr/>
                    <a:lstStyle/>
                    <a:p>
                      <a:pPr algn="r" fontAlgn="ctr"/>
                      <a:r>
                        <a:rPr lang="es-CO" sz="1400" b="1" i="0" u="none" strike="noStrike" dirty="0">
                          <a:solidFill>
                            <a:srgbClr val="000000"/>
                          </a:solidFill>
                          <a:effectLst/>
                          <a:latin typeface="Calibri" panose="020F0502020204030204" pitchFamily="34" charset="0"/>
                        </a:rPr>
                        <a:t>1.032.666</a:t>
                      </a:r>
                    </a:p>
                  </a:txBody>
                  <a:tcPr marL="7863" marR="7863" marT="786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s-CO" sz="1400" b="0" i="0" u="none" strike="noStrike">
                          <a:solidFill>
                            <a:srgbClr val="000000"/>
                          </a:solidFill>
                          <a:effectLst/>
                          <a:latin typeface="Calibri" panose="020F0502020204030204" pitchFamily="34" charset="0"/>
                        </a:rPr>
                        <a:t>100.0</a:t>
                      </a:r>
                    </a:p>
                  </a:txBody>
                  <a:tcPr marL="7863" marR="7863" marT="7863"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18415004"/>
                  </a:ext>
                </a:extLst>
              </a:tr>
              <a:tr h="284638">
                <a:tc gridSpan="2">
                  <a:txBody>
                    <a:bodyPr/>
                    <a:lstStyle/>
                    <a:p>
                      <a:pPr algn="l" fontAlgn="ctr"/>
                      <a:r>
                        <a:rPr lang="es-CO" sz="1400" b="0" i="0" u="none" strike="noStrike" dirty="0">
                          <a:solidFill>
                            <a:srgbClr val="000000"/>
                          </a:solidFill>
                          <a:effectLst/>
                          <a:latin typeface="Calibri" panose="020F0502020204030204" pitchFamily="34" charset="0"/>
                        </a:rPr>
                        <a:t>Alojamiento y servicios de comida</a:t>
                      </a:r>
                    </a:p>
                  </a:txBody>
                  <a:tcPr marL="7863" marR="7863" marT="7863" marB="0" anchor="ctr">
                    <a:lnL>
                      <a:noFill/>
                    </a:lnL>
                    <a:lnR>
                      <a:noFill/>
                    </a:lnR>
                    <a:lnT>
                      <a:noFill/>
                    </a:lnT>
                    <a:lnB>
                      <a:noFill/>
                    </a:lnB>
                  </a:tcPr>
                </a:tc>
                <a:tc hMerge="1">
                  <a:txBody>
                    <a:bodyPr/>
                    <a:lstStyle/>
                    <a:p>
                      <a:endParaRPr lang="es-CO"/>
                    </a:p>
                  </a:txBody>
                  <a:tcPr/>
                </a:tc>
                <a:tc>
                  <a:txBody>
                    <a:bodyPr/>
                    <a:lstStyle/>
                    <a:p>
                      <a:pPr algn="r" fontAlgn="ctr"/>
                      <a:r>
                        <a:rPr lang="es-CO" sz="1400" b="1" i="0" u="none" strike="noStrike" dirty="0">
                          <a:solidFill>
                            <a:srgbClr val="000000"/>
                          </a:solidFill>
                          <a:effectLst/>
                          <a:latin typeface="Calibri" panose="020F0502020204030204" pitchFamily="34" charset="0"/>
                        </a:rPr>
                        <a:t>176.284</a:t>
                      </a:r>
                    </a:p>
                  </a:txBody>
                  <a:tcPr marL="7863" marR="7863" marT="7863" marB="0" anchor="ctr">
                    <a:lnL>
                      <a:noFill/>
                    </a:lnL>
                    <a:lnR>
                      <a:noFill/>
                    </a:lnR>
                    <a:lnT>
                      <a:noFill/>
                    </a:lnT>
                    <a:lnB>
                      <a:noFill/>
                    </a:lnB>
                  </a:tcPr>
                </a:tc>
                <a:tc>
                  <a:txBody>
                    <a:bodyPr/>
                    <a:lstStyle/>
                    <a:p>
                      <a:pPr algn="r" fontAlgn="ctr"/>
                      <a:r>
                        <a:rPr lang="es-CO" sz="1400" b="0" i="0" u="none" strike="noStrike">
                          <a:solidFill>
                            <a:srgbClr val="000000"/>
                          </a:solidFill>
                          <a:effectLst/>
                          <a:latin typeface="Calibri" panose="020F0502020204030204" pitchFamily="34" charset="0"/>
                        </a:rPr>
                        <a:t>17.1</a:t>
                      </a:r>
                    </a:p>
                  </a:txBody>
                  <a:tcPr marL="7863" marR="7863" marT="7863" marB="0" anchor="ctr">
                    <a:lnL>
                      <a:noFill/>
                    </a:lnL>
                    <a:lnR>
                      <a:noFill/>
                    </a:lnR>
                    <a:lnT>
                      <a:noFill/>
                    </a:lnT>
                    <a:lnB>
                      <a:noFill/>
                    </a:lnB>
                  </a:tcPr>
                </a:tc>
                <a:extLst>
                  <a:ext uri="{0D108BD9-81ED-4DB2-BD59-A6C34878D82A}">
                    <a16:rowId xmlns:a16="http://schemas.microsoft.com/office/drawing/2014/main" val="1938611447"/>
                  </a:ext>
                </a:extLst>
              </a:tr>
              <a:tr h="157258">
                <a:tc gridSpan="2">
                  <a:txBody>
                    <a:bodyPr/>
                    <a:lstStyle/>
                    <a:p>
                      <a:pPr algn="l" fontAlgn="ctr"/>
                      <a:r>
                        <a:rPr lang="es-CO" sz="1400" b="0" i="0" u="none" strike="noStrike" dirty="0">
                          <a:solidFill>
                            <a:srgbClr val="000000"/>
                          </a:solidFill>
                          <a:effectLst/>
                          <a:latin typeface="Calibri" panose="020F0502020204030204" pitchFamily="34" charset="0"/>
                        </a:rPr>
                        <a:t>Industrias manufactureras</a:t>
                      </a:r>
                    </a:p>
                  </a:txBody>
                  <a:tcPr marL="7863" marR="7863" marT="7863" marB="0" anchor="ctr">
                    <a:lnL>
                      <a:noFill/>
                    </a:lnL>
                    <a:lnR>
                      <a:noFill/>
                    </a:lnR>
                    <a:lnT>
                      <a:noFill/>
                    </a:lnT>
                    <a:lnB>
                      <a:noFill/>
                    </a:lnB>
                  </a:tcPr>
                </a:tc>
                <a:tc hMerge="1">
                  <a:txBody>
                    <a:bodyPr/>
                    <a:lstStyle/>
                    <a:p>
                      <a:endParaRPr lang="es-CO"/>
                    </a:p>
                  </a:txBody>
                  <a:tcPr/>
                </a:tc>
                <a:tc>
                  <a:txBody>
                    <a:bodyPr/>
                    <a:lstStyle/>
                    <a:p>
                      <a:pPr algn="r" fontAlgn="ctr"/>
                      <a:r>
                        <a:rPr lang="es-CO" sz="1400" b="1" i="0" u="none" strike="noStrike" dirty="0">
                          <a:solidFill>
                            <a:srgbClr val="000000"/>
                          </a:solidFill>
                          <a:effectLst/>
                          <a:latin typeface="Calibri" panose="020F0502020204030204" pitchFamily="34" charset="0"/>
                        </a:rPr>
                        <a:t>144.470</a:t>
                      </a:r>
                    </a:p>
                  </a:txBody>
                  <a:tcPr marL="7863" marR="7863" marT="7863" marB="0" anchor="ctr">
                    <a:lnL>
                      <a:noFill/>
                    </a:lnL>
                    <a:lnR>
                      <a:noFill/>
                    </a:lnR>
                    <a:lnT>
                      <a:noFill/>
                    </a:lnT>
                    <a:lnB>
                      <a:noFill/>
                    </a:lnB>
                  </a:tcPr>
                </a:tc>
                <a:tc>
                  <a:txBody>
                    <a:bodyPr/>
                    <a:lstStyle/>
                    <a:p>
                      <a:pPr algn="r" fontAlgn="ctr"/>
                      <a:r>
                        <a:rPr lang="es-CO" sz="1400" b="0" i="0" u="none" strike="noStrike">
                          <a:solidFill>
                            <a:srgbClr val="000000"/>
                          </a:solidFill>
                          <a:effectLst/>
                          <a:latin typeface="Calibri" panose="020F0502020204030204" pitchFamily="34" charset="0"/>
                        </a:rPr>
                        <a:t>14.0</a:t>
                      </a:r>
                    </a:p>
                  </a:txBody>
                  <a:tcPr marL="7863" marR="7863" marT="7863" marB="0" anchor="ctr">
                    <a:lnL>
                      <a:noFill/>
                    </a:lnL>
                    <a:lnR>
                      <a:noFill/>
                    </a:lnR>
                    <a:lnT>
                      <a:noFill/>
                    </a:lnT>
                    <a:lnB>
                      <a:noFill/>
                    </a:lnB>
                  </a:tcPr>
                </a:tc>
                <a:extLst>
                  <a:ext uri="{0D108BD9-81ED-4DB2-BD59-A6C34878D82A}">
                    <a16:rowId xmlns:a16="http://schemas.microsoft.com/office/drawing/2014/main" val="1734901154"/>
                  </a:ext>
                </a:extLst>
              </a:tr>
              <a:tr h="423025">
                <a:tc gridSpan="2">
                  <a:txBody>
                    <a:bodyPr/>
                    <a:lstStyle/>
                    <a:p>
                      <a:pPr algn="l" fontAlgn="ctr"/>
                      <a:r>
                        <a:rPr lang="es-CO" sz="1400" b="0" i="0" u="none" strike="noStrike" dirty="0">
                          <a:solidFill>
                            <a:srgbClr val="000000"/>
                          </a:solidFill>
                          <a:effectLst/>
                          <a:latin typeface="Calibri" panose="020F0502020204030204" pitchFamily="34" charset="0"/>
                        </a:rPr>
                        <a:t>Actividades artísticas y otras actividades de servicios</a:t>
                      </a:r>
                    </a:p>
                  </a:txBody>
                  <a:tcPr marL="7863" marR="7863" marT="7863" marB="0" anchor="ctr">
                    <a:lnL>
                      <a:noFill/>
                    </a:lnL>
                    <a:lnR>
                      <a:noFill/>
                    </a:lnR>
                    <a:lnT>
                      <a:noFill/>
                    </a:lnT>
                    <a:lnB>
                      <a:noFill/>
                    </a:lnB>
                  </a:tcPr>
                </a:tc>
                <a:tc hMerge="1">
                  <a:txBody>
                    <a:bodyPr/>
                    <a:lstStyle/>
                    <a:p>
                      <a:endParaRPr lang="es-CO"/>
                    </a:p>
                  </a:txBody>
                  <a:tcPr/>
                </a:tc>
                <a:tc>
                  <a:txBody>
                    <a:bodyPr/>
                    <a:lstStyle/>
                    <a:p>
                      <a:pPr algn="r" fontAlgn="ctr"/>
                      <a:r>
                        <a:rPr lang="es-CO" sz="1400" b="1" i="0" u="none" strike="noStrike" dirty="0">
                          <a:solidFill>
                            <a:srgbClr val="000000"/>
                          </a:solidFill>
                          <a:effectLst/>
                          <a:latin typeface="Calibri" panose="020F0502020204030204" pitchFamily="34" charset="0"/>
                        </a:rPr>
                        <a:t>143.039</a:t>
                      </a:r>
                    </a:p>
                  </a:txBody>
                  <a:tcPr marL="7863" marR="7863" marT="7863" marB="0" anchor="ctr">
                    <a:lnL>
                      <a:noFill/>
                    </a:lnL>
                    <a:lnR>
                      <a:noFill/>
                    </a:lnR>
                    <a:lnT>
                      <a:noFill/>
                    </a:lnT>
                    <a:lnB>
                      <a:noFill/>
                    </a:lnB>
                  </a:tcPr>
                </a:tc>
                <a:tc>
                  <a:txBody>
                    <a:bodyPr/>
                    <a:lstStyle/>
                    <a:p>
                      <a:pPr algn="r" fontAlgn="ctr"/>
                      <a:r>
                        <a:rPr lang="es-CO" sz="1400" b="0" i="0" u="none" strike="noStrike">
                          <a:solidFill>
                            <a:srgbClr val="000000"/>
                          </a:solidFill>
                          <a:effectLst/>
                          <a:latin typeface="Calibri" panose="020F0502020204030204" pitchFamily="34" charset="0"/>
                        </a:rPr>
                        <a:t>13.9</a:t>
                      </a:r>
                    </a:p>
                  </a:txBody>
                  <a:tcPr marL="7863" marR="7863" marT="7863" marB="0" anchor="ctr">
                    <a:lnL>
                      <a:noFill/>
                    </a:lnL>
                    <a:lnR>
                      <a:noFill/>
                    </a:lnR>
                    <a:lnT>
                      <a:noFill/>
                    </a:lnT>
                    <a:lnB>
                      <a:noFill/>
                    </a:lnB>
                  </a:tcPr>
                </a:tc>
                <a:extLst>
                  <a:ext uri="{0D108BD9-81ED-4DB2-BD59-A6C34878D82A}">
                    <a16:rowId xmlns:a16="http://schemas.microsoft.com/office/drawing/2014/main" val="792670664"/>
                  </a:ext>
                </a:extLst>
              </a:tr>
              <a:tr h="284638">
                <a:tc gridSpan="2">
                  <a:txBody>
                    <a:bodyPr/>
                    <a:lstStyle/>
                    <a:p>
                      <a:pPr algn="l" fontAlgn="ctr"/>
                      <a:r>
                        <a:rPr lang="es-CO" sz="1400" b="0" i="0" u="none" strike="noStrike" dirty="0">
                          <a:solidFill>
                            <a:srgbClr val="000000"/>
                          </a:solidFill>
                          <a:effectLst/>
                          <a:latin typeface="Calibri" panose="020F0502020204030204" pitchFamily="34" charset="0"/>
                        </a:rPr>
                        <a:t>Transporte y almacenamiento</a:t>
                      </a:r>
                    </a:p>
                  </a:txBody>
                  <a:tcPr marL="7863" marR="7863" marT="7863" marB="0" anchor="ctr">
                    <a:lnL>
                      <a:noFill/>
                    </a:lnL>
                    <a:lnR>
                      <a:noFill/>
                    </a:lnR>
                    <a:lnT>
                      <a:noFill/>
                    </a:lnT>
                    <a:lnB>
                      <a:noFill/>
                    </a:lnB>
                  </a:tcPr>
                </a:tc>
                <a:tc hMerge="1">
                  <a:txBody>
                    <a:bodyPr/>
                    <a:lstStyle/>
                    <a:p>
                      <a:endParaRPr lang="es-CO"/>
                    </a:p>
                  </a:txBody>
                  <a:tcPr/>
                </a:tc>
                <a:tc>
                  <a:txBody>
                    <a:bodyPr/>
                    <a:lstStyle/>
                    <a:p>
                      <a:pPr algn="r" fontAlgn="ctr"/>
                      <a:r>
                        <a:rPr lang="es-CO" sz="1400" b="1" i="0" u="none" strike="noStrike" dirty="0">
                          <a:solidFill>
                            <a:srgbClr val="000000"/>
                          </a:solidFill>
                          <a:effectLst/>
                          <a:latin typeface="Calibri" panose="020F0502020204030204" pitchFamily="34" charset="0"/>
                        </a:rPr>
                        <a:t>113.800</a:t>
                      </a:r>
                    </a:p>
                  </a:txBody>
                  <a:tcPr marL="7863" marR="7863" marT="7863" marB="0" anchor="ctr">
                    <a:lnL>
                      <a:noFill/>
                    </a:lnL>
                    <a:lnR>
                      <a:noFill/>
                    </a:lnR>
                    <a:lnT>
                      <a:noFill/>
                    </a:lnT>
                    <a:lnB>
                      <a:noFill/>
                    </a:lnB>
                  </a:tcPr>
                </a:tc>
                <a:tc>
                  <a:txBody>
                    <a:bodyPr/>
                    <a:lstStyle/>
                    <a:p>
                      <a:pPr algn="r" fontAlgn="ctr"/>
                      <a:r>
                        <a:rPr lang="es-CO" sz="1400" b="0" i="0" u="none" strike="noStrike">
                          <a:solidFill>
                            <a:srgbClr val="000000"/>
                          </a:solidFill>
                          <a:effectLst/>
                          <a:latin typeface="Calibri" panose="020F0502020204030204" pitchFamily="34" charset="0"/>
                        </a:rPr>
                        <a:t>11.0</a:t>
                      </a:r>
                    </a:p>
                  </a:txBody>
                  <a:tcPr marL="7863" marR="7863" marT="7863" marB="0" anchor="ctr">
                    <a:lnL>
                      <a:noFill/>
                    </a:lnL>
                    <a:lnR>
                      <a:noFill/>
                    </a:lnR>
                    <a:lnT>
                      <a:noFill/>
                    </a:lnT>
                    <a:lnB>
                      <a:noFill/>
                    </a:lnB>
                  </a:tcPr>
                </a:tc>
                <a:extLst>
                  <a:ext uri="{0D108BD9-81ED-4DB2-BD59-A6C34878D82A}">
                    <a16:rowId xmlns:a16="http://schemas.microsoft.com/office/drawing/2014/main" val="2866513638"/>
                  </a:ext>
                </a:extLst>
              </a:tr>
              <a:tr h="284638">
                <a:tc gridSpan="2">
                  <a:txBody>
                    <a:bodyPr/>
                    <a:lstStyle/>
                    <a:p>
                      <a:pPr algn="l" fontAlgn="ctr"/>
                      <a:r>
                        <a:rPr lang="es-CO" sz="1400" b="0" i="0" u="none" strike="noStrike" dirty="0">
                          <a:solidFill>
                            <a:srgbClr val="000000"/>
                          </a:solidFill>
                          <a:effectLst/>
                          <a:latin typeface="Calibri" panose="020F0502020204030204" pitchFamily="34" charset="0"/>
                        </a:rPr>
                        <a:t>Administración pública. defensa y otras</a:t>
                      </a:r>
                    </a:p>
                  </a:txBody>
                  <a:tcPr marL="7863" marR="7863" marT="7863" marB="0" anchor="ctr">
                    <a:lnL>
                      <a:noFill/>
                    </a:lnL>
                    <a:lnR>
                      <a:noFill/>
                    </a:lnR>
                    <a:lnT>
                      <a:noFill/>
                    </a:lnT>
                    <a:lnB>
                      <a:noFill/>
                    </a:lnB>
                  </a:tcPr>
                </a:tc>
                <a:tc hMerge="1">
                  <a:txBody>
                    <a:bodyPr/>
                    <a:lstStyle/>
                    <a:p>
                      <a:endParaRPr lang="es-CO"/>
                    </a:p>
                  </a:txBody>
                  <a:tcPr/>
                </a:tc>
                <a:tc>
                  <a:txBody>
                    <a:bodyPr/>
                    <a:lstStyle/>
                    <a:p>
                      <a:pPr algn="r" fontAlgn="ctr"/>
                      <a:r>
                        <a:rPr lang="es-CO" sz="1400" b="1" i="0" u="none" strike="noStrike" dirty="0">
                          <a:solidFill>
                            <a:srgbClr val="000000"/>
                          </a:solidFill>
                          <a:effectLst/>
                          <a:latin typeface="Calibri" panose="020F0502020204030204" pitchFamily="34" charset="0"/>
                        </a:rPr>
                        <a:t>110.069</a:t>
                      </a:r>
                    </a:p>
                  </a:txBody>
                  <a:tcPr marL="7863" marR="7863" marT="7863" marB="0" anchor="ctr">
                    <a:lnL>
                      <a:noFill/>
                    </a:lnL>
                    <a:lnR>
                      <a:noFill/>
                    </a:lnR>
                    <a:lnT>
                      <a:noFill/>
                    </a:lnT>
                    <a:lnB>
                      <a:noFill/>
                    </a:lnB>
                  </a:tcPr>
                </a:tc>
                <a:tc>
                  <a:txBody>
                    <a:bodyPr/>
                    <a:lstStyle/>
                    <a:p>
                      <a:pPr algn="r" fontAlgn="ctr"/>
                      <a:r>
                        <a:rPr lang="es-CO" sz="1400" b="0" i="0" u="none" strike="noStrike">
                          <a:solidFill>
                            <a:srgbClr val="000000"/>
                          </a:solidFill>
                          <a:effectLst/>
                          <a:latin typeface="Calibri" panose="020F0502020204030204" pitchFamily="34" charset="0"/>
                        </a:rPr>
                        <a:t>10.7</a:t>
                      </a:r>
                    </a:p>
                  </a:txBody>
                  <a:tcPr marL="7863" marR="7863" marT="7863" marB="0" anchor="ctr">
                    <a:lnL>
                      <a:noFill/>
                    </a:lnL>
                    <a:lnR>
                      <a:noFill/>
                    </a:lnR>
                    <a:lnT>
                      <a:noFill/>
                    </a:lnT>
                    <a:lnB>
                      <a:noFill/>
                    </a:lnB>
                  </a:tcPr>
                </a:tc>
                <a:extLst>
                  <a:ext uri="{0D108BD9-81ED-4DB2-BD59-A6C34878D82A}">
                    <a16:rowId xmlns:a16="http://schemas.microsoft.com/office/drawing/2014/main" val="4043652256"/>
                  </a:ext>
                </a:extLst>
              </a:tr>
              <a:tr h="423025">
                <a:tc gridSpan="2">
                  <a:txBody>
                    <a:bodyPr/>
                    <a:lstStyle/>
                    <a:p>
                      <a:pPr algn="l" fontAlgn="ctr"/>
                      <a:r>
                        <a:rPr lang="es-CO" sz="1400" b="0" i="0" u="none" strike="noStrike" dirty="0">
                          <a:solidFill>
                            <a:srgbClr val="000000"/>
                          </a:solidFill>
                          <a:effectLst/>
                          <a:latin typeface="Calibri" panose="020F0502020204030204" pitchFamily="34" charset="0"/>
                        </a:rPr>
                        <a:t>Actividades profesionales. científicas. técnicas y otras</a:t>
                      </a:r>
                    </a:p>
                  </a:txBody>
                  <a:tcPr marL="7863" marR="7863" marT="7863" marB="0" anchor="ctr">
                    <a:lnL>
                      <a:noFill/>
                    </a:lnL>
                    <a:lnR>
                      <a:noFill/>
                    </a:lnR>
                    <a:lnT>
                      <a:noFill/>
                    </a:lnT>
                    <a:lnB>
                      <a:noFill/>
                    </a:lnB>
                  </a:tcPr>
                </a:tc>
                <a:tc hMerge="1">
                  <a:txBody>
                    <a:bodyPr/>
                    <a:lstStyle/>
                    <a:p>
                      <a:endParaRPr lang="es-CO"/>
                    </a:p>
                  </a:txBody>
                  <a:tcPr/>
                </a:tc>
                <a:tc>
                  <a:txBody>
                    <a:bodyPr/>
                    <a:lstStyle/>
                    <a:p>
                      <a:pPr algn="r" fontAlgn="ctr"/>
                      <a:r>
                        <a:rPr lang="es-CO" sz="1400" b="1" i="0" u="none" strike="noStrike" dirty="0">
                          <a:solidFill>
                            <a:srgbClr val="000000"/>
                          </a:solidFill>
                          <a:effectLst/>
                          <a:latin typeface="Calibri" panose="020F0502020204030204" pitchFamily="34" charset="0"/>
                        </a:rPr>
                        <a:t>78.952</a:t>
                      </a:r>
                    </a:p>
                  </a:txBody>
                  <a:tcPr marL="7863" marR="7863" marT="7863" marB="0" anchor="ctr">
                    <a:lnL>
                      <a:noFill/>
                    </a:lnL>
                    <a:lnR>
                      <a:noFill/>
                    </a:lnR>
                    <a:lnT>
                      <a:noFill/>
                    </a:lnT>
                    <a:lnB>
                      <a:noFill/>
                    </a:lnB>
                  </a:tcPr>
                </a:tc>
                <a:tc>
                  <a:txBody>
                    <a:bodyPr/>
                    <a:lstStyle/>
                    <a:p>
                      <a:pPr algn="r" fontAlgn="ctr"/>
                      <a:r>
                        <a:rPr lang="es-CO" sz="1400" b="0" i="0" u="none" strike="noStrike">
                          <a:solidFill>
                            <a:srgbClr val="000000"/>
                          </a:solidFill>
                          <a:effectLst/>
                          <a:latin typeface="Calibri" panose="020F0502020204030204" pitchFamily="34" charset="0"/>
                        </a:rPr>
                        <a:t>7.6</a:t>
                      </a:r>
                    </a:p>
                  </a:txBody>
                  <a:tcPr marL="7863" marR="7863" marT="7863" marB="0" anchor="ctr">
                    <a:lnL>
                      <a:noFill/>
                    </a:lnL>
                    <a:lnR>
                      <a:noFill/>
                    </a:lnR>
                    <a:lnT>
                      <a:noFill/>
                    </a:lnT>
                    <a:lnB>
                      <a:noFill/>
                    </a:lnB>
                  </a:tcPr>
                </a:tc>
                <a:extLst>
                  <a:ext uri="{0D108BD9-81ED-4DB2-BD59-A6C34878D82A}">
                    <a16:rowId xmlns:a16="http://schemas.microsoft.com/office/drawing/2014/main" val="3919378778"/>
                  </a:ext>
                </a:extLst>
              </a:tr>
              <a:tr h="157258">
                <a:tc gridSpan="2">
                  <a:txBody>
                    <a:bodyPr/>
                    <a:lstStyle/>
                    <a:p>
                      <a:pPr algn="l" fontAlgn="ctr"/>
                      <a:r>
                        <a:rPr lang="es-CO" sz="1400" b="0" i="0" u="none" strike="noStrike">
                          <a:solidFill>
                            <a:srgbClr val="000000"/>
                          </a:solidFill>
                          <a:effectLst/>
                          <a:latin typeface="Calibri" panose="020F0502020204030204" pitchFamily="34" charset="0"/>
                        </a:rPr>
                        <a:t>Actividades inmobiliarias</a:t>
                      </a:r>
                    </a:p>
                  </a:txBody>
                  <a:tcPr marL="7863" marR="7863" marT="7863" marB="0" anchor="ctr">
                    <a:lnL>
                      <a:noFill/>
                    </a:lnL>
                    <a:lnR>
                      <a:noFill/>
                    </a:lnR>
                    <a:lnT>
                      <a:noFill/>
                    </a:lnT>
                    <a:lnB>
                      <a:noFill/>
                    </a:lnB>
                  </a:tcPr>
                </a:tc>
                <a:tc hMerge="1">
                  <a:txBody>
                    <a:bodyPr/>
                    <a:lstStyle/>
                    <a:p>
                      <a:endParaRPr lang="es-CO"/>
                    </a:p>
                  </a:txBody>
                  <a:tcPr/>
                </a:tc>
                <a:tc>
                  <a:txBody>
                    <a:bodyPr/>
                    <a:lstStyle/>
                    <a:p>
                      <a:pPr algn="r" fontAlgn="ctr"/>
                      <a:r>
                        <a:rPr lang="es-CO" sz="1400" b="1" i="0" u="none" strike="noStrike" dirty="0">
                          <a:solidFill>
                            <a:srgbClr val="000000"/>
                          </a:solidFill>
                          <a:effectLst/>
                          <a:latin typeface="Calibri" panose="020F0502020204030204" pitchFamily="34" charset="0"/>
                        </a:rPr>
                        <a:t>72.667</a:t>
                      </a:r>
                    </a:p>
                  </a:txBody>
                  <a:tcPr marL="7863" marR="7863" marT="7863" marB="0" anchor="ctr">
                    <a:lnL>
                      <a:noFill/>
                    </a:lnL>
                    <a:lnR>
                      <a:noFill/>
                    </a:lnR>
                    <a:lnT>
                      <a:noFill/>
                    </a:lnT>
                    <a:lnB>
                      <a:noFill/>
                    </a:lnB>
                  </a:tcPr>
                </a:tc>
                <a:tc>
                  <a:txBody>
                    <a:bodyPr/>
                    <a:lstStyle/>
                    <a:p>
                      <a:pPr algn="r" fontAlgn="ctr"/>
                      <a:r>
                        <a:rPr lang="es-CO" sz="1400" b="0" i="0" u="none" strike="noStrike">
                          <a:solidFill>
                            <a:srgbClr val="000000"/>
                          </a:solidFill>
                          <a:effectLst/>
                          <a:latin typeface="Calibri" panose="020F0502020204030204" pitchFamily="34" charset="0"/>
                        </a:rPr>
                        <a:t>7.0</a:t>
                      </a:r>
                    </a:p>
                  </a:txBody>
                  <a:tcPr marL="7863" marR="7863" marT="7863" marB="0" anchor="ctr">
                    <a:lnL>
                      <a:noFill/>
                    </a:lnL>
                    <a:lnR>
                      <a:noFill/>
                    </a:lnR>
                    <a:lnT>
                      <a:noFill/>
                    </a:lnT>
                    <a:lnB>
                      <a:noFill/>
                    </a:lnB>
                  </a:tcPr>
                </a:tc>
                <a:extLst>
                  <a:ext uri="{0D108BD9-81ED-4DB2-BD59-A6C34878D82A}">
                    <a16:rowId xmlns:a16="http://schemas.microsoft.com/office/drawing/2014/main" val="4117633231"/>
                  </a:ext>
                </a:extLst>
              </a:tr>
              <a:tr h="284638">
                <a:tc gridSpan="2">
                  <a:txBody>
                    <a:bodyPr/>
                    <a:lstStyle/>
                    <a:p>
                      <a:pPr algn="l" fontAlgn="ctr"/>
                      <a:r>
                        <a:rPr lang="es-CO" sz="1400" b="0" i="0" u="none" strike="noStrike" dirty="0">
                          <a:solidFill>
                            <a:srgbClr val="000000"/>
                          </a:solidFill>
                          <a:effectLst/>
                          <a:latin typeface="Calibri" panose="020F0502020204030204" pitchFamily="34" charset="0"/>
                        </a:rPr>
                        <a:t>Agricultura. ganadería. caza. silvicultura y pesca</a:t>
                      </a:r>
                    </a:p>
                  </a:txBody>
                  <a:tcPr marL="7863" marR="7863" marT="7863" marB="0" anchor="ctr">
                    <a:lnL>
                      <a:noFill/>
                    </a:lnL>
                    <a:lnR>
                      <a:noFill/>
                    </a:lnR>
                    <a:lnT>
                      <a:noFill/>
                    </a:lnT>
                    <a:lnB>
                      <a:noFill/>
                    </a:lnB>
                  </a:tcPr>
                </a:tc>
                <a:tc hMerge="1">
                  <a:txBody>
                    <a:bodyPr/>
                    <a:lstStyle/>
                    <a:p>
                      <a:endParaRPr lang="es-CO"/>
                    </a:p>
                  </a:txBody>
                  <a:tcPr/>
                </a:tc>
                <a:tc>
                  <a:txBody>
                    <a:bodyPr/>
                    <a:lstStyle/>
                    <a:p>
                      <a:pPr algn="r" fontAlgn="ctr"/>
                      <a:r>
                        <a:rPr lang="es-CO" sz="1400" b="1" i="0" u="none" strike="noStrike" dirty="0">
                          <a:solidFill>
                            <a:srgbClr val="000000"/>
                          </a:solidFill>
                          <a:effectLst/>
                          <a:latin typeface="Calibri" panose="020F0502020204030204" pitchFamily="34" charset="0"/>
                        </a:rPr>
                        <a:t>61.328</a:t>
                      </a:r>
                    </a:p>
                  </a:txBody>
                  <a:tcPr marL="7863" marR="7863" marT="7863" marB="0" anchor="ctr">
                    <a:lnL>
                      <a:noFill/>
                    </a:lnL>
                    <a:lnR>
                      <a:noFill/>
                    </a:lnR>
                    <a:lnT>
                      <a:noFill/>
                    </a:lnT>
                    <a:lnB>
                      <a:noFill/>
                    </a:lnB>
                  </a:tcPr>
                </a:tc>
                <a:tc>
                  <a:txBody>
                    <a:bodyPr/>
                    <a:lstStyle/>
                    <a:p>
                      <a:pPr algn="r" fontAlgn="ctr"/>
                      <a:r>
                        <a:rPr lang="es-CO" sz="1400" b="0" i="0" u="none" strike="noStrike">
                          <a:solidFill>
                            <a:srgbClr val="000000"/>
                          </a:solidFill>
                          <a:effectLst/>
                          <a:latin typeface="Calibri" panose="020F0502020204030204" pitchFamily="34" charset="0"/>
                        </a:rPr>
                        <a:t>5.9</a:t>
                      </a:r>
                    </a:p>
                  </a:txBody>
                  <a:tcPr marL="7863" marR="7863" marT="7863" marB="0" anchor="ctr">
                    <a:lnL>
                      <a:noFill/>
                    </a:lnL>
                    <a:lnR>
                      <a:noFill/>
                    </a:lnR>
                    <a:lnT>
                      <a:noFill/>
                    </a:lnT>
                    <a:lnB>
                      <a:noFill/>
                    </a:lnB>
                  </a:tcPr>
                </a:tc>
                <a:extLst>
                  <a:ext uri="{0D108BD9-81ED-4DB2-BD59-A6C34878D82A}">
                    <a16:rowId xmlns:a16="http://schemas.microsoft.com/office/drawing/2014/main" val="3030023110"/>
                  </a:ext>
                </a:extLst>
              </a:tr>
              <a:tr h="284638">
                <a:tc gridSpan="2">
                  <a:txBody>
                    <a:bodyPr/>
                    <a:lstStyle/>
                    <a:p>
                      <a:pPr algn="l" fontAlgn="ctr"/>
                      <a:r>
                        <a:rPr lang="es-CO" sz="1400" b="0" i="0" u="none" strike="noStrike" dirty="0">
                          <a:solidFill>
                            <a:srgbClr val="000000"/>
                          </a:solidFill>
                          <a:effectLst/>
                          <a:latin typeface="Calibri" panose="020F0502020204030204" pitchFamily="34" charset="0"/>
                        </a:rPr>
                        <a:t>Comercio y reparación de vehículos</a:t>
                      </a:r>
                    </a:p>
                  </a:txBody>
                  <a:tcPr marL="7863" marR="7863" marT="7863" marB="0" anchor="ctr">
                    <a:lnL>
                      <a:noFill/>
                    </a:lnL>
                    <a:lnR>
                      <a:noFill/>
                    </a:lnR>
                    <a:lnT>
                      <a:noFill/>
                    </a:lnT>
                    <a:lnB>
                      <a:noFill/>
                    </a:lnB>
                  </a:tcPr>
                </a:tc>
                <a:tc hMerge="1">
                  <a:txBody>
                    <a:bodyPr/>
                    <a:lstStyle/>
                    <a:p>
                      <a:endParaRPr lang="es-CO"/>
                    </a:p>
                  </a:txBody>
                  <a:tcPr/>
                </a:tc>
                <a:tc>
                  <a:txBody>
                    <a:bodyPr/>
                    <a:lstStyle/>
                    <a:p>
                      <a:pPr algn="r" fontAlgn="ctr"/>
                      <a:r>
                        <a:rPr lang="es-CO" sz="1400" b="1" i="0" u="none" strike="noStrike" dirty="0">
                          <a:solidFill>
                            <a:srgbClr val="000000"/>
                          </a:solidFill>
                          <a:effectLst/>
                          <a:latin typeface="Calibri" panose="020F0502020204030204" pitchFamily="34" charset="0"/>
                        </a:rPr>
                        <a:t>56.342</a:t>
                      </a:r>
                    </a:p>
                  </a:txBody>
                  <a:tcPr marL="7863" marR="7863" marT="7863" marB="0" anchor="ctr">
                    <a:lnL>
                      <a:noFill/>
                    </a:lnL>
                    <a:lnR>
                      <a:noFill/>
                    </a:lnR>
                    <a:lnT>
                      <a:noFill/>
                    </a:lnT>
                    <a:lnB>
                      <a:noFill/>
                    </a:lnB>
                  </a:tcPr>
                </a:tc>
                <a:tc>
                  <a:txBody>
                    <a:bodyPr/>
                    <a:lstStyle/>
                    <a:p>
                      <a:pPr algn="r" fontAlgn="ctr"/>
                      <a:r>
                        <a:rPr lang="es-CO" sz="1400" b="0" i="0" u="none" strike="noStrike">
                          <a:solidFill>
                            <a:srgbClr val="000000"/>
                          </a:solidFill>
                          <a:effectLst/>
                          <a:latin typeface="Calibri" panose="020F0502020204030204" pitchFamily="34" charset="0"/>
                        </a:rPr>
                        <a:t>5.5</a:t>
                      </a:r>
                    </a:p>
                  </a:txBody>
                  <a:tcPr marL="7863" marR="7863" marT="7863" marB="0" anchor="ctr">
                    <a:lnL>
                      <a:noFill/>
                    </a:lnL>
                    <a:lnR>
                      <a:noFill/>
                    </a:lnR>
                    <a:lnT>
                      <a:noFill/>
                    </a:lnT>
                    <a:lnB>
                      <a:noFill/>
                    </a:lnB>
                  </a:tcPr>
                </a:tc>
                <a:extLst>
                  <a:ext uri="{0D108BD9-81ED-4DB2-BD59-A6C34878D82A}">
                    <a16:rowId xmlns:a16="http://schemas.microsoft.com/office/drawing/2014/main" val="2055660524"/>
                  </a:ext>
                </a:extLst>
              </a:tr>
              <a:tr h="157258">
                <a:tc gridSpan="2">
                  <a:txBody>
                    <a:bodyPr/>
                    <a:lstStyle/>
                    <a:p>
                      <a:pPr algn="l" fontAlgn="ctr"/>
                      <a:r>
                        <a:rPr lang="es-CO" sz="1400" b="0" i="0" u="none" strike="noStrike" dirty="0">
                          <a:solidFill>
                            <a:srgbClr val="000000"/>
                          </a:solidFill>
                          <a:effectLst/>
                          <a:latin typeface="Calibri" panose="020F0502020204030204" pitchFamily="34" charset="0"/>
                        </a:rPr>
                        <a:t>Construcción</a:t>
                      </a:r>
                    </a:p>
                  </a:txBody>
                  <a:tcPr marL="7863" marR="7863" marT="7863" marB="0" anchor="ctr">
                    <a:lnL>
                      <a:noFill/>
                    </a:lnL>
                    <a:lnR>
                      <a:noFill/>
                    </a:lnR>
                    <a:lnT>
                      <a:noFill/>
                    </a:lnT>
                    <a:lnB>
                      <a:noFill/>
                    </a:lnB>
                  </a:tcPr>
                </a:tc>
                <a:tc hMerge="1">
                  <a:txBody>
                    <a:bodyPr/>
                    <a:lstStyle/>
                    <a:p>
                      <a:endParaRPr lang="es-CO"/>
                    </a:p>
                  </a:txBody>
                  <a:tcPr/>
                </a:tc>
                <a:tc>
                  <a:txBody>
                    <a:bodyPr/>
                    <a:lstStyle/>
                    <a:p>
                      <a:pPr algn="r" fontAlgn="ctr"/>
                      <a:r>
                        <a:rPr lang="es-CO" sz="1400" b="1" i="0" u="none" strike="noStrike" dirty="0">
                          <a:solidFill>
                            <a:srgbClr val="000000"/>
                          </a:solidFill>
                          <a:effectLst/>
                          <a:latin typeface="Calibri" panose="020F0502020204030204" pitchFamily="34" charset="0"/>
                        </a:rPr>
                        <a:t>30.303</a:t>
                      </a:r>
                    </a:p>
                  </a:txBody>
                  <a:tcPr marL="7863" marR="7863" marT="7863" marB="0" anchor="ctr">
                    <a:lnL>
                      <a:noFill/>
                    </a:lnL>
                    <a:lnR>
                      <a:noFill/>
                    </a:lnR>
                    <a:lnT>
                      <a:noFill/>
                    </a:lnT>
                    <a:lnB>
                      <a:noFill/>
                    </a:lnB>
                  </a:tcPr>
                </a:tc>
                <a:tc>
                  <a:txBody>
                    <a:bodyPr/>
                    <a:lstStyle/>
                    <a:p>
                      <a:pPr algn="r" fontAlgn="ctr"/>
                      <a:r>
                        <a:rPr lang="es-CO" sz="1400" b="0" i="0" u="none" strike="noStrike">
                          <a:solidFill>
                            <a:srgbClr val="000000"/>
                          </a:solidFill>
                          <a:effectLst/>
                          <a:latin typeface="Calibri" panose="020F0502020204030204" pitchFamily="34" charset="0"/>
                        </a:rPr>
                        <a:t>2.9</a:t>
                      </a:r>
                    </a:p>
                  </a:txBody>
                  <a:tcPr marL="7863" marR="7863" marT="7863" marB="0" anchor="ctr">
                    <a:lnL>
                      <a:noFill/>
                    </a:lnL>
                    <a:lnR>
                      <a:noFill/>
                    </a:lnR>
                    <a:lnT>
                      <a:noFill/>
                    </a:lnT>
                    <a:lnB>
                      <a:noFill/>
                    </a:lnB>
                  </a:tcPr>
                </a:tc>
                <a:extLst>
                  <a:ext uri="{0D108BD9-81ED-4DB2-BD59-A6C34878D82A}">
                    <a16:rowId xmlns:a16="http://schemas.microsoft.com/office/drawing/2014/main" val="4036702775"/>
                  </a:ext>
                </a:extLst>
              </a:tr>
              <a:tr h="284638">
                <a:tc gridSpan="2">
                  <a:txBody>
                    <a:bodyPr/>
                    <a:lstStyle/>
                    <a:p>
                      <a:pPr algn="l" fontAlgn="ctr"/>
                      <a:r>
                        <a:rPr lang="es-CO" sz="1400" b="0" i="0" u="none" strike="noStrike" dirty="0">
                          <a:solidFill>
                            <a:srgbClr val="000000"/>
                          </a:solidFill>
                          <a:effectLst/>
                          <a:latin typeface="Calibri" panose="020F0502020204030204" pitchFamily="34" charset="0"/>
                        </a:rPr>
                        <a:t>Información y comunicaciones</a:t>
                      </a:r>
                    </a:p>
                  </a:txBody>
                  <a:tcPr marL="7863" marR="7863" marT="7863" marB="0" anchor="ctr">
                    <a:lnL>
                      <a:noFill/>
                    </a:lnL>
                    <a:lnR>
                      <a:noFill/>
                    </a:lnR>
                    <a:lnT>
                      <a:noFill/>
                    </a:lnT>
                    <a:lnB>
                      <a:noFill/>
                    </a:lnB>
                  </a:tcPr>
                </a:tc>
                <a:tc hMerge="1">
                  <a:txBody>
                    <a:bodyPr/>
                    <a:lstStyle/>
                    <a:p>
                      <a:endParaRPr lang="es-CO"/>
                    </a:p>
                  </a:txBody>
                  <a:tcPr/>
                </a:tc>
                <a:tc>
                  <a:txBody>
                    <a:bodyPr/>
                    <a:lstStyle/>
                    <a:p>
                      <a:pPr algn="r" fontAlgn="ctr"/>
                      <a:r>
                        <a:rPr lang="es-CO" sz="1400" b="1" i="0" u="none" strike="noStrike" dirty="0">
                          <a:solidFill>
                            <a:srgbClr val="000000"/>
                          </a:solidFill>
                          <a:effectLst/>
                          <a:latin typeface="Calibri" panose="020F0502020204030204" pitchFamily="34" charset="0"/>
                        </a:rPr>
                        <a:t>23.026</a:t>
                      </a:r>
                    </a:p>
                  </a:txBody>
                  <a:tcPr marL="7863" marR="7863" marT="7863" marB="0" anchor="ctr">
                    <a:lnL>
                      <a:noFill/>
                    </a:lnL>
                    <a:lnR>
                      <a:noFill/>
                    </a:lnR>
                    <a:lnT>
                      <a:noFill/>
                    </a:lnT>
                    <a:lnB>
                      <a:noFill/>
                    </a:lnB>
                  </a:tcPr>
                </a:tc>
                <a:tc>
                  <a:txBody>
                    <a:bodyPr/>
                    <a:lstStyle/>
                    <a:p>
                      <a:pPr algn="r" fontAlgn="ctr"/>
                      <a:r>
                        <a:rPr lang="es-CO" sz="1400" b="0" i="0" u="none" strike="noStrike">
                          <a:solidFill>
                            <a:srgbClr val="000000"/>
                          </a:solidFill>
                          <a:effectLst/>
                          <a:latin typeface="Calibri" panose="020F0502020204030204" pitchFamily="34" charset="0"/>
                        </a:rPr>
                        <a:t>2.2</a:t>
                      </a:r>
                    </a:p>
                  </a:txBody>
                  <a:tcPr marL="7863" marR="7863" marT="7863" marB="0" anchor="ctr">
                    <a:lnL>
                      <a:noFill/>
                    </a:lnL>
                    <a:lnR>
                      <a:noFill/>
                    </a:lnR>
                    <a:lnT>
                      <a:noFill/>
                    </a:lnT>
                    <a:lnB>
                      <a:noFill/>
                    </a:lnB>
                  </a:tcPr>
                </a:tc>
                <a:extLst>
                  <a:ext uri="{0D108BD9-81ED-4DB2-BD59-A6C34878D82A}">
                    <a16:rowId xmlns:a16="http://schemas.microsoft.com/office/drawing/2014/main" val="4077786481"/>
                  </a:ext>
                </a:extLst>
              </a:tr>
              <a:tr h="284638">
                <a:tc gridSpan="2">
                  <a:txBody>
                    <a:bodyPr/>
                    <a:lstStyle/>
                    <a:p>
                      <a:pPr algn="l" fontAlgn="ctr"/>
                      <a:r>
                        <a:rPr lang="es-CO" sz="1400" b="0" i="0" u="none" strike="noStrike">
                          <a:solidFill>
                            <a:srgbClr val="000000"/>
                          </a:solidFill>
                          <a:effectLst/>
                          <a:latin typeface="Calibri" panose="020F0502020204030204" pitchFamily="34" charset="0"/>
                        </a:rPr>
                        <a:t>Actividades financieras y de seguros</a:t>
                      </a:r>
                    </a:p>
                  </a:txBody>
                  <a:tcPr marL="7863" marR="7863" marT="7863" marB="0" anchor="ctr">
                    <a:lnL>
                      <a:noFill/>
                    </a:lnL>
                    <a:lnR>
                      <a:noFill/>
                    </a:lnR>
                    <a:lnT>
                      <a:noFill/>
                    </a:lnT>
                    <a:lnB>
                      <a:noFill/>
                    </a:lnB>
                  </a:tcPr>
                </a:tc>
                <a:tc hMerge="1">
                  <a:txBody>
                    <a:bodyPr/>
                    <a:lstStyle/>
                    <a:p>
                      <a:endParaRPr lang="es-CO"/>
                    </a:p>
                  </a:txBody>
                  <a:tcPr/>
                </a:tc>
                <a:tc>
                  <a:txBody>
                    <a:bodyPr/>
                    <a:lstStyle/>
                    <a:p>
                      <a:pPr algn="r" fontAlgn="ctr"/>
                      <a:r>
                        <a:rPr lang="es-CO" sz="1400" b="1" i="0" u="none" strike="noStrike" dirty="0">
                          <a:solidFill>
                            <a:srgbClr val="000000"/>
                          </a:solidFill>
                          <a:effectLst/>
                          <a:latin typeface="Calibri" panose="020F0502020204030204" pitchFamily="34" charset="0"/>
                        </a:rPr>
                        <a:t>19.845</a:t>
                      </a:r>
                    </a:p>
                  </a:txBody>
                  <a:tcPr marL="7863" marR="7863" marT="7863" marB="0" anchor="ctr">
                    <a:lnL>
                      <a:noFill/>
                    </a:lnL>
                    <a:lnR>
                      <a:noFill/>
                    </a:lnR>
                    <a:lnT>
                      <a:noFill/>
                    </a:lnT>
                    <a:lnB>
                      <a:noFill/>
                    </a:lnB>
                  </a:tcPr>
                </a:tc>
                <a:tc>
                  <a:txBody>
                    <a:bodyPr/>
                    <a:lstStyle/>
                    <a:p>
                      <a:pPr algn="r" fontAlgn="ctr"/>
                      <a:r>
                        <a:rPr lang="es-CO" sz="1400" b="0" i="0" u="none" strike="noStrike">
                          <a:solidFill>
                            <a:srgbClr val="000000"/>
                          </a:solidFill>
                          <a:effectLst/>
                          <a:latin typeface="Calibri" panose="020F0502020204030204" pitchFamily="34" charset="0"/>
                        </a:rPr>
                        <a:t>1.9</a:t>
                      </a:r>
                    </a:p>
                  </a:txBody>
                  <a:tcPr marL="7863" marR="7863" marT="7863" marB="0" anchor="ctr">
                    <a:lnL>
                      <a:noFill/>
                    </a:lnL>
                    <a:lnR>
                      <a:noFill/>
                    </a:lnR>
                    <a:lnT>
                      <a:noFill/>
                    </a:lnT>
                    <a:lnB>
                      <a:noFill/>
                    </a:lnB>
                  </a:tcPr>
                </a:tc>
                <a:extLst>
                  <a:ext uri="{0D108BD9-81ED-4DB2-BD59-A6C34878D82A}">
                    <a16:rowId xmlns:a16="http://schemas.microsoft.com/office/drawing/2014/main" val="3851454003"/>
                  </a:ext>
                </a:extLst>
              </a:tr>
              <a:tr h="284638">
                <a:tc gridSpan="2">
                  <a:txBody>
                    <a:bodyPr/>
                    <a:lstStyle/>
                    <a:p>
                      <a:pPr algn="l" fontAlgn="ctr"/>
                      <a:r>
                        <a:rPr lang="es-CO" sz="1400" b="0" i="0" u="none" strike="noStrike">
                          <a:solidFill>
                            <a:srgbClr val="000000"/>
                          </a:solidFill>
                          <a:effectLst/>
                          <a:latin typeface="Calibri" panose="020F0502020204030204" pitchFamily="34" charset="0"/>
                        </a:rPr>
                        <a:t>Explotación de minas y canteras</a:t>
                      </a:r>
                    </a:p>
                  </a:txBody>
                  <a:tcPr marL="7863" marR="7863" marT="7863" marB="0" anchor="ctr">
                    <a:lnL>
                      <a:noFill/>
                    </a:lnL>
                    <a:lnR>
                      <a:noFill/>
                    </a:lnR>
                    <a:lnT>
                      <a:noFill/>
                    </a:lnT>
                    <a:lnB>
                      <a:noFill/>
                    </a:lnB>
                  </a:tcPr>
                </a:tc>
                <a:tc hMerge="1">
                  <a:txBody>
                    <a:bodyPr/>
                    <a:lstStyle/>
                    <a:p>
                      <a:endParaRPr lang="es-CO"/>
                    </a:p>
                  </a:txBody>
                  <a:tcPr/>
                </a:tc>
                <a:tc>
                  <a:txBody>
                    <a:bodyPr/>
                    <a:lstStyle/>
                    <a:p>
                      <a:pPr algn="r" fontAlgn="ctr"/>
                      <a:r>
                        <a:rPr lang="es-CO" sz="1400" b="1" i="0" u="none" strike="noStrike" dirty="0">
                          <a:solidFill>
                            <a:srgbClr val="000000"/>
                          </a:solidFill>
                          <a:effectLst/>
                          <a:latin typeface="Calibri" panose="020F0502020204030204" pitchFamily="34" charset="0"/>
                        </a:rPr>
                        <a:t>13.547</a:t>
                      </a:r>
                    </a:p>
                  </a:txBody>
                  <a:tcPr marL="7863" marR="7863" marT="7863" marB="0" anchor="ctr">
                    <a:lnL>
                      <a:noFill/>
                    </a:lnL>
                    <a:lnR>
                      <a:noFill/>
                    </a:lnR>
                    <a:lnT>
                      <a:noFill/>
                    </a:lnT>
                    <a:lnB>
                      <a:noFill/>
                    </a:lnB>
                  </a:tcPr>
                </a:tc>
                <a:tc>
                  <a:txBody>
                    <a:bodyPr/>
                    <a:lstStyle/>
                    <a:p>
                      <a:pPr algn="r" fontAlgn="ctr"/>
                      <a:r>
                        <a:rPr lang="es-CO" sz="1400" b="0" i="0" u="none" strike="noStrike">
                          <a:solidFill>
                            <a:srgbClr val="000000"/>
                          </a:solidFill>
                          <a:effectLst/>
                          <a:latin typeface="Calibri" panose="020F0502020204030204" pitchFamily="34" charset="0"/>
                        </a:rPr>
                        <a:t>1.3</a:t>
                      </a:r>
                    </a:p>
                  </a:txBody>
                  <a:tcPr marL="7863" marR="7863" marT="7863" marB="0" anchor="ctr">
                    <a:lnL>
                      <a:noFill/>
                    </a:lnL>
                    <a:lnR>
                      <a:noFill/>
                    </a:lnR>
                    <a:lnT>
                      <a:noFill/>
                    </a:lnT>
                    <a:lnB>
                      <a:noFill/>
                    </a:lnB>
                  </a:tcPr>
                </a:tc>
                <a:extLst>
                  <a:ext uri="{0D108BD9-81ED-4DB2-BD59-A6C34878D82A}">
                    <a16:rowId xmlns:a16="http://schemas.microsoft.com/office/drawing/2014/main" val="3096109977"/>
                  </a:ext>
                </a:extLst>
              </a:tr>
              <a:tr h="157258">
                <a:tc gridSpan="2">
                  <a:txBody>
                    <a:bodyPr/>
                    <a:lstStyle/>
                    <a:p>
                      <a:pPr algn="l" fontAlgn="ctr"/>
                      <a:r>
                        <a:rPr lang="es-CO" sz="1400" b="0" i="0" u="none" strike="noStrike">
                          <a:solidFill>
                            <a:srgbClr val="000000"/>
                          </a:solidFill>
                          <a:effectLst/>
                          <a:latin typeface="Calibri" panose="020F0502020204030204" pitchFamily="34" charset="0"/>
                        </a:rPr>
                        <a:t>Servicios públicos</a:t>
                      </a:r>
                    </a:p>
                  </a:txBody>
                  <a:tcPr marL="7863" marR="7863" marT="7863" marB="0" anchor="ctr">
                    <a:lnL>
                      <a:noFill/>
                    </a:lnL>
                    <a:lnR>
                      <a:noFill/>
                    </a:lnR>
                    <a:lnT>
                      <a:noFill/>
                    </a:lnT>
                    <a:lnB>
                      <a:noFill/>
                    </a:lnB>
                  </a:tcPr>
                </a:tc>
                <a:tc hMerge="1">
                  <a:txBody>
                    <a:bodyPr/>
                    <a:lstStyle/>
                    <a:p>
                      <a:endParaRPr lang="es-CO"/>
                    </a:p>
                  </a:txBody>
                  <a:tcPr/>
                </a:tc>
                <a:tc>
                  <a:txBody>
                    <a:bodyPr/>
                    <a:lstStyle/>
                    <a:p>
                      <a:pPr algn="r" fontAlgn="ctr"/>
                      <a:r>
                        <a:rPr lang="es-CO" sz="1400" b="1" i="0" u="none" strike="noStrike" dirty="0">
                          <a:solidFill>
                            <a:srgbClr val="000000"/>
                          </a:solidFill>
                          <a:effectLst/>
                          <a:latin typeface="Calibri" panose="020F0502020204030204" pitchFamily="34" charset="0"/>
                        </a:rPr>
                        <a:t>4.295</a:t>
                      </a:r>
                    </a:p>
                  </a:txBody>
                  <a:tcPr marL="7863" marR="7863" marT="7863" marB="0" anchor="ctr">
                    <a:lnL>
                      <a:noFill/>
                    </a:lnL>
                    <a:lnR>
                      <a:noFill/>
                    </a:lnR>
                    <a:lnT>
                      <a:noFill/>
                    </a:lnT>
                    <a:lnB>
                      <a:noFill/>
                    </a:lnB>
                  </a:tcPr>
                </a:tc>
                <a:tc>
                  <a:txBody>
                    <a:bodyPr/>
                    <a:lstStyle/>
                    <a:p>
                      <a:pPr algn="r" fontAlgn="ctr"/>
                      <a:r>
                        <a:rPr lang="es-CO" sz="1400" b="0" i="0" u="none" strike="noStrike" dirty="0">
                          <a:solidFill>
                            <a:srgbClr val="000000"/>
                          </a:solidFill>
                          <a:effectLst/>
                          <a:latin typeface="Calibri" panose="020F0502020204030204" pitchFamily="34" charset="0"/>
                        </a:rPr>
                        <a:t>0.4</a:t>
                      </a:r>
                    </a:p>
                  </a:txBody>
                  <a:tcPr marL="7863" marR="7863" marT="7863" marB="0" anchor="ctr">
                    <a:lnL>
                      <a:noFill/>
                    </a:lnL>
                    <a:lnR>
                      <a:noFill/>
                    </a:lnR>
                    <a:lnT>
                      <a:noFill/>
                    </a:lnT>
                    <a:lnB>
                      <a:noFill/>
                    </a:lnB>
                  </a:tcPr>
                </a:tc>
                <a:extLst>
                  <a:ext uri="{0D108BD9-81ED-4DB2-BD59-A6C34878D82A}">
                    <a16:rowId xmlns:a16="http://schemas.microsoft.com/office/drawing/2014/main" val="440922893"/>
                  </a:ext>
                </a:extLst>
              </a:tr>
              <a:tr h="157258">
                <a:tc>
                  <a:txBody>
                    <a:bodyPr/>
                    <a:lstStyle/>
                    <a:p>
                      <a:pPr algn="l" fontAlgn="ctr"/>
                      <a:r>
                        <a:rPr lang="es-CO" sz="1400" b="0" i="0" u="none" strike="noStrike">
                          <a:solidFill>
                            <a:srgbClr val="000000"/>
                          </a:solidFill>
                          <a:effectLst/>
                          <a:latin typeface="Calibri" panose="020F0502020204030204" pitchFamily="34" charset="0"/>
                        </a:rPr>
                        <a:t>No informa</a:t>
                      </a:r>
                    </a:p>
                  </a:txBody>
                  <a:tcPr marL="7863" marR="7863" marT="786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s-CO" sz="1400" b="0" i="0" u="none" strike="noStrike">
                          <a:solidFill>
                            <a:srgbClr val="000000"/>
                          </a:solidFill>
                          <a:effectLst/>
                          <a:latin typeface="Calibri" panose="020F0502020204030204" pitchFamily="34" charset="0"/>
                        </a:rPr>
                        <a:t> </a:t>
                      </a:r>
                    </a:p>
                  </a:txBody>
                  <a:tcPr marL="7863" marR="7863" marT="786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CO" sz="1400" b="1" i="0" u="none" strike="noStrike" dirty="0">
                          <a:solidFill>
                            <a:srgbClr val="000000"/>
                          </a:solidFill>
                          <a:effectLst/>
                          <a:latin typeface="Calibri" panose="020F0502020204030204" pitchFamily="34" charset="0"/>
                        </a:rPr>
                        <a:t>-15.299</a:t>
                      </a:r>
                    </a:p>
                  </a:txBody>
                  <a:tcPr marL="7863" marR="7863" marT="786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CO" sz="1400" b="0" i="0" u="none" strike="noStrike" dirty="0">
                          <a:solidFill>
                            <a:srgbClr val="000000"/>
                          </a:solidFill>
                          <a:effectLst/>
                          <a:latin typeface="Calibri" panose="020F0502020204030204" pitchFamily="34" charset="0"/>
                        </a:rPr>
                        <a:t>-1.5</a:t>
                      </a:r>
                    </a:p>
                  </a:txBody>
                  <a:tcPr marL="7863" marR="7863" marT="7863"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5289295"/>
                  </a:ext>
                </a:extLst>
              </a:tr>
            </a:tbl>
          </a:graphicData>
        </a:graphic>
      </p:graphicFrame>
    </p:spTree>
    <p:extLst>
      <p:ext uri="{BB962C8B-B14F-4D97-AF65-F5344CB8AC3E}">
        <p14:creationId xmlns:p14="http://schemas.microsoft.com/office/powerpoint/2010/main" val="3867782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CC59D31-5001-F429-571F-D4070BC2880B}"/>
              </a:ext>
            </a:extLst>
          </p:cNvPr>
          <p:cNvSpPr txBox="1"/>
          <p:nvPr/>
        </p:nvSpPr>
        <p:spPr>
          <a:xfrm>
            <a:off x="3817831" y="6280583"/>
            <a:ext cx="5230919" cy="261610"/>
          </a:xfrm>
          <a:prstGeom prst="rect">
            <a:avLst/>
          </a:prstGeom>
          <a:noFill/>
        </p:spPr>
        <p:txBody>
          <a:bodyPr wrap="none" rtlCol="0">
            <a:spAutoFit/>
          </a:bodyPr>
          <a:lstStyle/>
          <a:p>
            <a:r>
              <a:rPr lang="es-ES" sz="1100" dirty="0">
                <a:latin typeface="Montserrat Medium" panose="00000600000000000000" pitchFamily="2" charset="0"/>
              </a:rPr>
              <a:t>Fuente: Cálculos </a:t>
            </a:r>
            <a:r>
              <a:rPr lang="es-ES" sz="1100" dirty="0" err="1">
                <a:latin typeface="Montserrat Medium" panose="00000600000000000000" pitchFamily="2" charset="0"/>
              </a:rPr>
              <a:t>SAMPL_DGPESF_Mintrabajo</a:t>
            </a:r>
            <a:r>
              <a:rPr lang="es-ES" sz="1100" dirty="0">
                <a:latin typeface="Montserrat Medium" panose="00000600000000000000" pitchFamily="2" charset="0"/>
              </a:rPr>
              <a:t> con base en DANE-GEIH</a:t>
            </a:r>
            <a:endParaRPr lang="es-CO" sz="1400" dirty="0"/>
          </a:p>
        </p:txBody>
      </p:sp>
      <p:sp>
        <p:nvSpPr>
          <p:cNvPr id="7" name="CuadroTexto 6">
            <a:extLst>
              <a:ext uri="{FF2B5EF4-FFF2-40B4-BE49-F238E27FC236}">
                <a16:creationId xmlns:a16="http://schemas.microsoft.com/office/drawing/2014/main" id="{FFE2003D-F70E-CF64-4C76-CA63DD40F3DA}"/>
              </a:ext>
            </a:extLst>
          </p:cNvPr>
          <p:cNvSpPr txBox="1"/>
          <p:nvPr/>
        </p:nvSpPr>
        <p:spPr>
          <a:xfrm>
            <a:off x="163000" y="1401262"/>
            <a:ext cx="8885750" cy="830997"/>
          </a:xfrm>
          <a:prstGeom prst="rect">
            <a:avLst/>
          </a:prstGeom>
          <a:noFill/>
        </p:spPr>
        <p:txBody>
          <a:bodyPr wrap="square">
            <a:spAutoFit/>
          </a:bodyPr>
          <a:lstStyle/>
          <a:p>
            <a:pPr algn="just" fontAlgn="ctr"/>
            <a:r>
              <a:rPr lang="en-US" sz="2400" b="1" u="none" strike="noStrike" dirty="0">
                <a:solidFill>
                  <a:srgbClr val="B23065"/>
                </a:solidFill>
                <a:effectLst/>
                <a:latin typeface="Arial Narrow" panose="020B0606020202030204" pitchFamily="34" charset="0"/>
              </a:rPr>
              <a:t>1 </a:t>
            </a:r>
            <a:r>
              <a:rPr lang="en-US" sz="2400" b="1" u="none" strike="noStrike" dirty="0" err="1">
                <a:solidFill>
                  <a:srgbClr val="B23065"/>
                </a:solidFill>
                <a:effectLst/>
                <a:latin typeface="Arial Narrow" panose="020B0606020202030204" pitchFamily="34" charset="0"/>
              </a:rPr>
              <a:t>millón</a:t>
            </a:r>
            <a:r>
              <a:rPr lang="en-US" sz="2400" b="1" u="none" strike="noStrike" dirty="0">
                <a:solidFill>
                  <a:srgbClr val="B23065"/>
                </a:solidFill>
                <a:effectLst/>
                <a:latin typeface="Arial Narrow" panose="020B0606020202030204" pitchFamily="34" charset="0"/>
              </a:rPr>
              <a:t> 33 mil </a:t>
            </a:r>
            <a:r>
              <a:rPr lang="en-US" sz="2400" b="1" u="none" strike="noStrike" dirty="0" err="1">
                <a:solidFill>
                  <a:srgbClr val="B23065"/>
                </a:solidFill>
                <a:effectLst/>
                <a:latin typeface="Arial Narrow" panose="020B0606020202030204" pitchFamily="34" charset="0"/>
              </a:rPr>
              <a:t>empleos</a:t>
            </a:r>
            <a:r>
              <a:rPr lang="en-US" sz="2400" b="1" u="none" strike="noStrike" dirty="0">
                <a:solidFill>
                  <a:srgbClr val="B23065"/>
                </a:solidFill>
                <a:effectLst/>
                <a:latin typeface="Arial Narrow" panose="020B0606020202030204" pitchFamily="34" charset="0"/>
              </a:rPr>
              <a:t> </a:t>
            </a:r>
            <a:r>
              <a:rPr lang="en-US" sz="2400" b="1" u="none" strike="noStrike" dirty="0" err="1">
                <a:solidFill>
                  <a:srgbClr val="B23065"/>
                </a:solidFill>
                <a:effectLst/>
                <a:latin typeface="Arial Narrow" panose="020B0606020202030204" pitchFamily="34" charset="0"/>
              </a:rPr>
              <a:t>generados</a:t>
            </a:r>
            <a:r>
              <a:rPr lang="en-US" sz="2400" b="1" u="none" strike="noStrike" dirty="0">
                <a:solidFill>
                  <a:srgbClr val="B23065"/>
                </a:solidFill>
                <a:effectLst/>
                <a:latin typeface="Arial Narrow" panose="020B0606020202030204" pitchFamily="34" charset="0"/>
              </a:rPr>
              <a:t> en </a:t>
            </a:r>
            <a:r>
              <a:rPr lang="en-US" sz="2400" b="1" u="none" strike="noStrike" dirty="0" err="1">
                <a:solidFill>
                  <a:srgbClr val="B23065"/>
                </a:solidFill>
                <a:effectLst/>
                <a:latin typeface="Arial Narrow" panose="020B0606020202030204" pitchFamily="34" charset="0"/>
              </a:rPr>
              <a:t>los</a:t>
            </a:r>
            <a:r>
              <a:rPr lang="en-US" sz="2400" b="1" u="none" strike="noStrike" dirty="0">
                <a:solidFill>
                  <a:srgbClr val="B23065"/>
                </a:solidFill>
                <a:effectLst/>
                <a:latin typeface="Arial Narrow" panose="020B0606020202030204" pitchFamily="34" charset="0"/>
              </a:rPr>
              <a:t> </a:t>
            </a:r>
            <a:r>
              <a:rPr lang="en-US" sz="2400" b="1" u="none" strike="noStrike" dirty="0" err="1">
                <a:solidFill>
                  <a:srgbClr val="B23065"/>
                </a:solidFill>
                <a:effectLst/>
                <a:latin typeface="Arial Narrow" panose="020B0606020202030204" pitchFamily="34" charset="0"/>
              </a:rPr>
              <a:t>primeros</a:t>
            </a:r>
            <a:r>
              <a:rPr lang="en-US" sz="2400" b="1" u="none" strike="noStrike" dirty="0">
                <a:solidFill>
                  <a:srgbClr val="B23065"/>
                </a:solidFill>
                <a:effectLst/>
                <a:latin typeface="Arial Narrow" panose="020B0606020202030204" pitchFamily="34" charset="0"/>
              </a:rPr>
              <a:t> 16 meses de </a:t>
            </a:r>
            <a:r>
              <a:rPr lang="en-US" sz="2400" b="1" dirty="0" err="1">
                <a:solidFill>
                  <a:srgbClr val="B23065"/>
                </a:solidFill>
                <a:latin typeface="Arial Narrow" panose="020B0606020202030204" pitchFamily="34" charset="0"/>
              </a:rPr>
              <a:t>gobierno</a:t>
            </a:r>
            <a:r>
              <a:rPr lang="en-US" sz="2400" b="1" dirty="0">
                <a:solidFill>
                  <a:srgbClr val="B23065"/>
                </a:solidFill>
                <a:latin typeface="Arial Narrow" panose="020B0606020202030204" pitchFamily="34" charset="0"/>
              </a:rPr>
              <a:t> </a:t>
            </a:r>
            <a:r>
              <a:rPr lang="en-US" sz="2400" b="1" u="none" strike="noStrike" dirty="0">
                <a:solidFill>
                  <a:srgbClr val="B23065"/>
                </a:solidFill>
                <a:effectLst/>
                <a:latin typeface="Arial Narrow" panose="020B0606020202030204" pitchFamily="34" charset="0"/>
              </a:rPr>
              <a:t>(</a:t>
            </a:r>
            <a:r>
              <a:rPr lang="en-US" sz="2400" b="1" u="none" strike="noStrike" dirty="0" err="1">
                <a:solidFill>
                  <a:srgbClr val="B23065"/>
                </a:solidFill>
                <a:effectLst/>
                <a:latin typeface="Arial Narrow" panose="020B0606020202030204" pitchFamily="34" charset="0"/>
              </a:rPr>
              <a:t>agosto</a:t>
            </a:r>
            <a:r>
              <a:rPr lang="en-US" sz="2400" b="1" u="none" strike="noStrike" dirty="0">
                <a:solidFill>
                  <a:srgbClr val="B23065"/>
                </a:solidFill>
                <a:effectLst/>
                <a:latin typeface="Arial Narrow" panose="020B0606020202030204" pitchFamily="34" charset="0"/>
              </a:rPr>
              <a:t> 2022 a </a:t>
            </a:r>
            <a:r>
              <a:rPr lang="en-US" sz="2400" b="1" u="none" strike="noStrike" dirty="0" err="1">
                <a:solidFill>
                  <a:srgbClr val="B23065"/>
                </a:solidFill>
                <a:effectLst/>
                <a:latin typeface="Arial Narrow" panose="020B0606020202030204" pitchFamily="34" charset="0"/>
              </a:rPr>
              <a:t>noviembre</a:t>
            </a:r>
            <a:r>
              <a:rPr lang="en-US" sz="2400" b="1" u="none" strike="noStrike" dirty="0">
                <a:solidFill>
                  <a:srgbClr val="B23065"/>
                </a:solidFill>
                <a:effectLst/>
                <a:latin typeface="Arial Narrow" panose="020B0606020202030204" pitchFamily="34" charset="0"/>
              </a:rPr>
              <a:t> 2023)</a:t>
            </a:r>
            <a:endParaRPr lang="en-US" sz="2400" b="1" i="0" u="none" strike="noStrike" dirty="0">
              <a:solidFill>
                <a:srgbClr val="B23065"/>
              </a:solidFill>
              <a:effectLst/>
              <a:latin typeface="Arial Narrow" panose="020B0606020202030204" pitchFamily="34" charset="0"/>
            </a:endParaRPr>
          </a:p>
        </p:txBody>
      </p:sp>
      <p:sp>
        <p:nvSpPr>
          <p:cNvPr id="8" name="CuadroTexto 7">
            <a:extLst>
              <a:ext uri="{FF2B5EF4-FFF2-40B4-BE49-F238E27FC236}">
                <a16:creationId xmlns:a16="http://schemas.microsoft.com/office/drawing/2014/main" id="{14DEF213-174D-AF7B-E0F6-07708BE1EC94}"/>
              </a:ext>
            </a:extLst>
          </p:cNvPr>
          <p:cNvSpPr txBox="1"/>
          <p:nvPr/>
        </p:nvSpPr>
        <p:spPr>
          <a:xfrm>
            <a:off x="146050" y="2648286"/>
            <a:ext cx="3794629" cy="553998"/>
          </a:xfrm>
          <a:prstGeom prst="rect">
            <a:avLst/>
          </a:prstGeom>
          <a:noFill/>
        </p:spPr>
        <p:txBody>
          <a:bodyPr wrap="none" rtlCol="0">
            <a:spAutoFit/>
          </a:bodyPr>
          <a:lstStyle/>
          <a:p>
            <a:r>
              <a:rPr lang="es-CO" sz="3000" dirty="0">
                <a:latin typeface="Arial Narrow" panose="020B0606020202030204" pitchFamily="34" charset="0"/>
              </a:rPr>
              <a:t>410 mil  (</a:t>
            </a:r>
            <a:r>
              <a:rPr lang="en-US" sz="3000" u="none" strike="noStrike" dirty="0">
                <a:effectLst/>
                <a:latin typeface="Arial Narrow" panose="020B0606020202030204" pitchFamily="34" charset="0"/>
              </a:rPr>
              <a:t>39.7%) hombres</a:t>
            </a:r>
            <a:endParaRPr lang="en-US" sz="3000" dirty="0">
              <a:latin typeface="Arial Narrow" panose="020B0606020202030204" pitchFamily="34" charset="0"/>
            </a:endParaRPr>
          </a:p>
        </p:txBody>
      </p:sp>
      <p:sp>
        <p:nvSpPr>
          <p:cNvPr id="9" name="CuadroTexto 8">
            <a:extLst>
              <a:ext uri="{FF2B5EF4-FFF2-40B4-BE49-F238E27FC236}">
                <a16:creationId xmlns:a16="http://schemas.microsoft.com/office/drawing/2014/main" id="{C5E4E246-D63D-2FA6-D8D5-67D0BD615A22}"/>
              </a:ext>
            </a:extLst>
          </p:cNvPr>
          <p:cNvSpPr txBox="1"/>
          <p:nvPr/>
        </p:nvSpPr>
        <p:spPr>
          <a:xfrm>
            <a:off x="372234" y="3540123"/>
            <a:ext cx="3690434" cy="553998"/>
          </a:xfrm>
          <a:prstGeom prst="rect">
            <a:avLst/>
          </a:prstGeom>
          <a:noFill/>
        </p:spPr>
        <p:txBody>
          <a:bodyPr wrap="none" rtlCol="0">
            <a:spAutoFit/>
          </a:bodyPr>
          <a:lstStyle/>
          <a:p>
            <a:r>
              <a:rPr lang="en-US" sz="3000" u="none" strike="noStrike" dirty="0">
                <a:effectLst/>
                <a:latin typeface="Arial Narrow" panose="020B0606020202030204" pitchFamily="34" charset="0"/>
              </a:rPr>
              <a:t>623 mil</a:t>
            </a:r>
            <a:r>
              <a:rPr lang="es-CO" sz="3000" dirty="0">
                <a:latin typeface="Arial Narrow" panose="020B0606020202030204" pitchFamily="34" charset="0"/>
              </a:rPr>
              <a:t>  (60</a:t>
            </a:r>
            <a:r>
              <a:rPr lang="en-US" sz="3000" u="none" strike="noStrike" dirty="0">
                <a:effectLst/>
                <a:latin typeface="Arial Narrow" panose="020B0606020202030204" pitchFamily="34" charset="0"/>
              </a:rPr>
              <a:t>.3%) </a:t>
            </a:r>
            <a:r>
              <a:rPr lang="en-US" sz="3000" u="none" strike="noStrike" dirty="0" err="1">
                <a:effectLst/>
                <a:latin typeface="Arial Narrow" panose="020B0606020202030204" pitchFamily="34" charset="0"/>
              </a:rPr>
              <a:t>mujeres</a:t>
            </a:r>
            <a:endParaRPr lang="en-US" sz="3000" dirty="0">
              <a:latin typeface="Arial Narrow" panose="020B0606020202030204" pitchFamily="34" charset="0"/>
            </a:endParaRPr>
          </a:p>
        </p:txBody>
      </p:sp>
      <p:sp>
        <p:nvSpPr>
          <p:cNvPr id="10" name="CuadroTexto 9">
            <a:extLst>
              <a:ext uri="{FF2B5EF4-FFF2-40B4-BE49-F238E27FC236}">
                <a16:creationId xmlns:a16="http://schemas.microsoft.com/office/drawing/2014/main" id="{798ADE45-F1E1-55CF-7F71-CB7AEFACE03E}"/>
              </a:ext>
            </a:extLst>
          </p:cNvPr>
          <p:cNvSpPr txBox="1"/>
          <p:nvPr/>
        </p:nvSpPr>
        <p:spPr>
          <a:xfrm>
            <a:off x="2404060" y="4813952"/>
            <a:ext cx="3302507" cy="553998"/>
          </a:xfrm>
          <a:prstGeom prst="rect">
            <a:avLst/>
          </a:prstGeom>
          <a:noFill/>
        </p:spPr>
        <p:txBody>
          <a:bodyPr wrap="none" rtlCol="0">
            <a:spAutoFit/>
          </a:bodyPr>
          <a:lstStyle/>
          <a:p>
            <a:r>
              <a:rPr lang="es-CO" sz="3000" dirty="0">
                <a:latin typeface="Arial Narrow" panose="020B0606020202030204" pitchFamily="34" charset="0"/>
              </a:rPr>
              <a:t>144mil  (</a:t>
            </a:r>
            <a:r>
              <a:rPr lang="en-US" sz="3000" dirty="0">
                <a:latin typeface="Arial Narrow" panose="020B0606020202030204" pitchFamily="34" charset="0"/>
              </a:rPr>
              <a:t>14%</a:t>
            </a:r>
            <a:r>
              <a:rPr lang="en-US" sz="3000" u="none" strike="noStrike" dirty="0">
                <a:effectLst/>
                <a:latin typeface="Arial Narrow" panose="020B0606020202030204" pitchFamily="34" charset="0"/>
              </a:rPr>
              <a:t>) </a:t>
            </a:r>
            <a:r>
              <a:rPr lang="en-US" sz="3000" u="none" strike="noStrike" dirty="0" err="1">
                <a:effectLst/>
                <a:latin typeface="Arial Narrow" panose="020B0606020202030204" pitchFamily="34" charset="0"/>
              </a:rPr>
              <a:t>jóvenes</a:t>
            </a:r>
            <a:endParaRPr lang="en-US" sz="3000" dirty="0">
              <a:latin typeface="Arial Narrow" panose="020B0606020202030204" pitchFamily="34" charset="0"/>
            </a:endParaRPr>
          </a:p>
        </p:txBody>
      </p:sp>
      <p:sp>
        <p:nvSpPr>
          <p:cNvPr id="11" name="CuadroTexto 10">
            <a:extLst>
              <a:ext uri="{FF2B5EF4-FFF2-40B4-BE49-F238E27FC236}">
                <a16:creationId xmlns:a16="http://schemas.microsoft.com/office/drawing/2014/main" id="{CE491641-9E81-3133-66F2-421C87A16B6A}"/>
              </a:ext>
            </a:extLst>
          </p:cNvPr>
          <p:cNvSpPr txBox="1"/>
          <p:nvPr/>
        </p:nvSpPr>
        <p:spPr>
          <a:xfrm>
            <a:off x="4860476" y="2728653"/>
            <a:ext cx="3602268" cy="553998"/>
          </a:xfrm>
          <a:prstGeom prst="rect">
            <a:avLst/>
          </a:prstGeom>
          <a:noFill/>
        </p:spPr>
        <p:txBody>
          <a:bodyPr wrap="none" rtlCol="0">
            <a:spAutoFit/>
          </a:bodyPr>
          <a:lstStyle/>
          <a:p>
            <a:r>
              <a:rPr lang="en-US" sz="3000" u="none" strike="noStrike" dirty="0">
                <a:effectLst/>
                <a:latin typeface="Arial Narrow" panose="020B0606020202030204" pitchFamily="34" charset="0"/>
              </a:rPr>
              <a:t>898 mil </a:t>
            </a:r>
            <a:r>
              <a:rPr lang="es-CO" sz="3000" dirty="0">
                <a:latin typeface="Arial Narrow" panose="020B0606020202030204" pitchFamily="34" charset="0"/>
              </a:rPr>
              <a:t>(87.0</a:t>
            </a:r>
            <a:r>
              <a:rPr lang="en-US" sz="3000" u="none" strike="noStrike" dirty="0">
                <a:effectLst/>
                <a:latin typeface="Arial Narrow" panose="020B0606020202030204" pitchFamily="34" charset="0"/>
              </a:rPr>
              <a:t>%) </a:t>
            </a:r>
            <a:r>
              <a:rPr lang="en-US" sz="3000" u="none" strike="noStrike" dirty="0" err="1">
                <a:effectLst/>
                <a:latin typeface="Arial Narrow" panose="020B0606020202030204" pitchFamily="34" charset="0"/>
              </a:rPr>
              <a:t>Urbano</a:t>
            </a:r>
            <a:endParaRPr lang="en-US" sz="3000" dirty="0">
              <a:latin typeface="Arial Narrow" panose="020B0606020202030204" pitchFamily="34" charset="0"/>
            </a:endParaRPr>
          </a:p>
        </p:txBody>
      </p:sp>
      <p:sp>
        <p:nvSpPr>
          <p:cNvPr id="12" name="CuadroTexto 11">
            <a:extLst>
              <a:ext uri="{FF2B5EF4-FFF2-40B4-BE49-F238E27FC236}">
                <a16:creationId xmlns:a16="http://schemas.microsoft.com/office/drawing/2014/main" id="{41E635C8-3626-BE22-B2B7-2B53EBFA28EC}"/>
              </a:ext>
            </a:extLst>
          </p:cNvPr>
          <p:cNvSpPr txBox="1"/>
          <p:nvPr/>
        </p:nvSpPr>
        <p:spPr>
          <a:xfrm>
            <a:off x="4852948" y="3600216"/>
            <a:ext cx="3323346" cy="553998"/>
          </a:xfrm>
          <a:prstGeom prst="rect">
            <a:avLst/>
          </a:prstGeom>
          <a:noFill/>
        </p:spPr>
        <p:txBody>
          <a:bodyPr wrap="none" rtlCol="0">
            <a:spAutoFit/>
          </a:bodyPr>
          <a:lstStyle/>
          <a:p>
            <a:r>
              <a:rPr lang="en-US" sz="3000" u="none" strike="noStrike" dirty="0">
                <a:effectLst/>
                <a:latin typeface="Arial Narrow" panose="020B0606020202030204" pitchFamily="34" charset="0"/>
              </a:rPr>
              <a:t>135 mil </a:t>
            </a:r>
            <a:r>
              <a:rPr lang="es-CO" sz="3000" dirty="0">
                <a:latin typeface="Arial Narrow" panose="020B0606020202030204" pitchFamily="34" charset="0"/>
              </a:rPr>
              <a:t>(13.0</a:t>
            </a:r>
            <a:r>
              <a:rPr lang="en-US" sz="3000" u="none" strike="noStrike" dirty="0">
                <a:effectLst/>
                <a:latin typeface="Arial Narrow" panose="020B0606020202030204" pitchFamily="34" charset="0"/>
              </a:rPr>
              <a:t>%) Rural</a:t>
            </a:r>
            <a:endParaRPr lang="en-US" sz="3000" dirty="0">
              <a:latin typeface="Arial Narrow" panose="020B0606020202030204" pitchFamily="34" charset="0"/>
            </a:endParaRPr>
          </a:p>
        </p:txBody>
      </p:sp>
      <p:pic>
        <p:nvPicPr>
          <p:cNvPr id="13" name="Picture 2" descr="Ver las imágenes de origen">
            <a:extLst>
              <a:ext uri="{FF2B5EF4-FFF2-40B4-BE49-F238E27FC236}">
                <a16:creationId xmlns:a16="http://schemas.microsoft.com/office/drawing/2014/main" id="{724179C1-03B5-4D7D-1DC8-BAF925EB70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928" t="44870" r="50300" b="10557"/>
          <a:stretch/>
        </p:blipFill>
        <p:spPr bwMode="auto">
          <a:xfrm>
            <a:off x="4060664" y="3508348"/>
            <a:ext cx="459260" cy="562554"/>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id="{4B9E9C09-08DB-F2D6-EAAF-959F5C9E014B}"/>
              </a:ext>
            </a:extLst>
          </p:cNvPr>
          <p:cNvPicPr>
            <a:picLocks noChangeAspect="1"/>
          </p:cNvPicPr>
          <p:nvPr/>
        </p:nvPicPr>
        <p:blipFill>
          <a:blip r:embed="rId3"/>
          <a:stretch>
            <a:fillRect/>
          </a:stretch>
        </p:blipFill>
        <p:spPr>
          <a:xfrm>
            <a:off x="4060664" y="2657332"/>
            <a:ext cx="423376" cy="556129"/>
          </a:xfrm>
          <a:prstGeom prst="rect">
            <a:avLst/>
          </a:prstGeom>
        </p:spPr>
      </p:pic>
      <p:pic>
        <p:nvPicPr>
          <p:cNvPr id="15" name="Imagen 14">
            <a:extLst>
              <a:ext uri="{FF2B5EF4-FFF2-40B4-BE49-F238E27FC236}">
                <a16:creationId xmlns:a16="http://schemas.microsoft.com/office/drawing/2014/main" id="{5BCBA142-7D3F-4D95-A9C6-A67014E2E720}"/>
              </a:ext>
            </a:extLst>
          </p:cNvPr>
          <p:cNvPicPr>
            <a:picLocks noChangeAspect="1"/>
          </p:cNvPicPr>
          <p:nvPr/>
        </p:nvPicPr>
        <p:blipFill>
          <a:blip r:embed="rId4"/>
          <a:stretch>
            <a:fillRect/>
          </a:stretch>
        </p:blipFill>
        <p:spPr>
          <a:xfrm>
            <a:off x="6298321" y="4813952"/>
            <a:ext cx="584775" cy="584775"/>
          </a:xfrm>
          <a:prstGeom prst="rect">
            <a:avLst/>
          </a:prstGeom>
        </p:spPr>
      </p:pic>
      <p:pic>
        <p:nvPicPr>
          <p:cNvPr id="16" name="Imagen 15">
            <a:extLst>
              <a:ext uri="{FF2B5EF4-FFF2-40B4-BE49-F238E27FC236}">
                <a16:creationId xmlns:a16="http://schemas.microsoft.com/office/drawing/2014/main" id="{741D1E94-ED29-98BF-8440-CC683C8C2202}"/>
              </a:ext>
            </a:extLst>
          </p:cNvPr>
          <p:cNvPicPr>
            <a:picLocks noChangeAspect="1"/>
          </p:cNvPicPr>
          <p:nvPr/>
        </p:nvPicPr>
        <p:blipFill>
          <a:blip r:embed="rId5"/>
          <a:stretch>
            <a:fillRect/>
          </a:stretch>
        </p:blipFill>
        <p:spPr>
          <a:xfrm>
            <a:off x="8539418" y="2765585"/>
            <a:ext cx="480134" cy="480134"/>
          </a:xfrm>
          <a:prstGeom prst="rect">
            <a:avLst/>
          </a:prstGeom>
        </p:spPr>
      </p:pic>
      <p:pic>
        <p:nvPicPr>
          <p:cNvPr id="17" name="Imagen 16">
            <a:extLst>
              <a:ext uri="{FF2B5EF4-FFF2-40B4-BE49-F238E27FC236}">
                <a16:creationId xmlns:a16="http://schemas.microsoft.com/office/drawing/2014/main" id="{FAB3A6B6-3A74-5B04-DFE9-2DB66CCB762B}"/>
              </a:ext>
            </a:extLst>
          </p:cNvPr>
          <p:cNvPicPr>
            <a:picLocks noChangeAspect="1"/>
          </p:cNvPicPr>
          <p:nvPr/>
        </p:nvPicPr>
        <p:blipFill>
          <a:blip r:embed="rId6"/>
          <a:stretch>
            <a:fillRect/>
          </a:stretch>
        </p:blipFill>
        <p:spPr>
          <a:xfrm flipH="1">
            <a:off x="8404764" y="3724009"/>
            <a:ext cx="561810" cy="347181"/>
          </a:xfrm>
          <a:prstGeom prst="rect">
            <a:avLst/>
          </a:prstGeom>
        </p:spPr>
      </p:pic>
      <p:sp>
        <p:nvSpPr>
          <p:cNvPr id="21" name="CuadroTexto 20">
            <a:extLst>
              <a:ext uri="{FF2B5EF4-FFF2-40B4-BE49-F238E27FC236}">
                <a16:creationId xmlns:a16="http://schemas.microsoft.com/office/drawing/2014/main" id="{64031C47-547A-4E4F-9BEC-6DE63071C5E3}"/>
              </a:ext>
            </a:extLst>
          </p:cNvPr>
          <p:cNvSpPr txBox="1"/>
          <p:nvPr/>
        </p:nvSpPr>
        <p:spPr>
          <a:xfrm>
            <a:off x="2032945" y="3085743"/>
            <a:ext cx="369012" cy="553998"/>
          </a:xfrm>
          <a:prstGeom prst="rect">
            <a:avLst/>
          </a:prstGeom>
          <a:noFill/>
        </p:spPr>
        <p:txBody>
          <a:bodyPr wrap="none" rtlCol="0">
            <a:spAutoFit/>
          </a:bodyPr>
          <a:lstStyle/>
          <a:p>
            <a:r>
              <a:rPr lang="es-CO" sz="3000" dirty="0">
                <a:latin typeface="Arial Narrow" panose="020B0606020202030204" pitchFamily="34" charset="0"/>
              </a:rPr>
              <a:t>+</a:t>
            </a:r>
            <a:endParaRPr lang="en-US" sz="3000" dirty="0">
              <a:latin typeface="Arial Narrow" panose="020B0606020202030204" pitchFamily="34" charset="0"/>
            </a:endParaRPr>
          </a:p>
        </p:txBody>
      </p:sp>
      <p:sp>
        <p:nvSpPr>
          <p:cNvPr id="2" name="CuadroTexto 1">
            <a:extLst>
              <a:ext uri="{FF2B5EF4-FFF2-40B4-BE49-F238E27FC236}">
                <a16:creationId xmlns:a16="http://schemas.microsoft.com/office/drawing/2014/main" id="{11649D25-26E5-47AA-F58E-59CA817401CB}"/>
              </a:ext>
            </a:extLst>
          </p:cNvPr>
          <p:cNvSpPr txBox="1"/>
          <p:nvPr/>
        </p:nvSpPr>
        <p:spPr>
          <a:xfrm>
            <a:off x="6214692" y="3149407"/>
            <a:ext cx="369012" cy="553998"/>
          </a:xfrm>
          <a:prstGeom prst="rect">
            <a:avLst/>
          </a:prstGeom>
          <a:noFill/>
        </p:spPr>
        <p:txBody>
          <a:bodyPr wrap="none" rtlCol="0">
            <a:spAutoFit/>
          </a:bodyPr>
          <a:lstStyle/>
          <a:p>
            <a:r>
              <a:rPr lang="es-CO" sz="3000" dirty="0">
                <a:latin typeface="Arial Narrow" panose="020B0606020202030204" pitchFamily="34" charset="0"/>
              </a:rPr>
              <a:t>+</a:t>
            </a:r>
            <a:endParaRPr lang="en-US" sz="3000" dirty="0">
              <a:latin typeface="Arial Narrow" panose="020B0606020202030204" pitchFamily="34" charset="0"/>
            </a:endParaRPr>
          </a:p>
        </p:txBody>
      </p:sp>
      <p:sp>
        <p:nvSpPr>
          <p:cNvPr id="3" name="CuadroTexto 2">
            <a:extLst>
              <a:ext uri="{FF2B5EF4-FFF2-40B4-BE49-F238E27FC236}">
                <a16:creationId xmlns:a16="http://schemas.microsoft.com/office/drawing/2014/main" id="{D0C227A3-94B5-357D-D4BF-9C2FC523B49C}"/>
              </a:ext>
            </a:extLst>
          </p:cNvPr>
          <p:cNvSpPr txBox="1"/>
          <p:nvPr/>
        </p:nvSpPr>
        <p:spPr>
          <a:xfrm>
            <a:off x="1936102" y="226383"/>
            <a:ext cx="5271796" cy="927433"/>
          </a:xfrm>
          <a:prstGeom prst="rect">
            <a:avLst/>
          </a:prstGeom>
          <a:noFill/>
        </p:spPr>
        <p:txBody>
          <a:bodyPr wrap="square">
            <a:spAutoFit/>
          </a:bodyPr>
          <a:lstStyle/>
          <a:p>
            <a:pPr algn="ctr"/>
            <a:r>
              <a:rPr lang="es-CO" sz="1800" b="1" kern="100" dirty="0">
                <a:solidFill>
                  <a:srgbClr val="681D35"/>
                </a:solidFill>
                <a:effectLst/>
                <a:latin typeface="Arial Narrow" panose="020B0606020202030204" pitchFamily="34" charset="0"/>
                <a:ea typeface="Calibri" panose="020F0502020204030204" pitchFamily="34" charset="0"/>
                <a:cs typeface="Arial" panose="020B0604020202020204" pitchFamily="34" charset="0"/>
              </a:rPr>
              <a:t>Empleos generados por el gobierno Petro en los primeros 16 meses</a:t>
            </a:r>
          </a:p>
          <a:p>
            <a:pPr algn="ctr">
              <a:lnSpc>
                <a:spcPct val="107000"/>
              </a:lnSpc>
              <a:spcAft>
                <a:spcPts val="800"/>
              </a:spcAft>
            </a:pPr>
            <a:r>
              <a:rPr lang="es-CO" b="1" kern="100" dirty="0">
                <a:solidFill>
                  <a:srgbClr val="681D35"/>
                </a:solidFill>
                <a:latin typeface="Arial Narrow" panose="020B0606020202030204" pitchFamily="34" charset="0"/>
                <a:ea typeface="Calibri" panose="020F0502020204030204" pitchFamily="34" charset="0"/>
                <a:cs typeface="Arial" panose="020B0604020202020204" pitchFamily="34" charset="0"/>
              </a:rPr>
              <a:t>Desagregación por sectores</a:t>
            </a:r>
            <a:endParaRPr lang="es-CO"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1764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75BDF5A-C3F3-39D3-52D3-29C7E142A007}"/>
              </a:ext>
            </a:extLst>
          </p:cNvPr>
          <p:cNvSpPr txBox="1"/>
          <p:nvPr/>
        </p:nvSpPr>
        <p:spPr>
          <a:xfrm>
            <a:off x="1935479" y="446612"/>
            <a:ext cx="5273040" cy="1200329"/>
          </a:xfrm>
          <a:prstGeom prst="rect">
            <a:avLst/>
          </a:prstGeom>
          <a:noFill/>
        </p:spPr>
        <p:txBody>
          <a:bodyPr wrap="square">
            <a:spAutoFit/>
          </a:bodyPr>
          <a:lstStyle/>
          <a:p>
            <a:pPr algn="ctr"/>
            <a:r>
              <a:rPr lang="es-CO" sz="1800" b="1" kern="100" dirty="0">
                <a:solidFill>
                  <a:srgbClr val="681D35"/>
                </a:solidFill>
                <a:effectLst/>
                <a:latin typeface="Arial Narrow" panose="020B0606020202030204" pitchFamily="34" charset="0"/>
                <a:ea typeface="Calibri" panose="020F0502020204030204" pitchFamily="34" charset="0"/>
                <a:cs typeface="Arial" panose="020B0604020202020204" pitchFamily="34" charset="0"/>
              </a:rPr>
              <a:t>Anexo 1</a:t>
            </a:r>
          </a:p>
          <a:p>
            <a:pPr algn="ctr"/>
            <a:r>
              <a:rPr lang="es-CO" sz="1800" b="1" kern="100" dirty="0">
                <a:solidFill>
                  <a:srgbClr val="681D35"/>
                </a:solidFill>
                <a:effectLst/>
                <a:latin typeface="Arial Narrow" panose="020B0606020202030204" pitchFamily="34" charset="0"/>
                <a:ea typeface="Calibri" panose="020F0502020204030204" pitchFamily="34" charset="0"/>
                <a:cs typeface="Arial" panose="020B0604020202020204" pitchFamily="34" charset="0"/>
              </a:rPr>
              <a:t>Empleos generados por gobierno 2010 a 2023 en los primeros 16 meses</a:t>
            </a:r>
          </a:p>
          <a:p>
            <a:pPr algn="ctr"/>
            <a:r>
              <a:rPr lang="es-CO" b="1" kern="100" dirty="0">
                <a:solidFill>
                  <a:srgbClr val="681D35"/>
                </a:solidFill>
                <a:latin typeface="Arial Narrow" panose="020B0606020202030204" pitchFamily="34" charset="0"/>
                <a:ea typeface="Calibri" panose="020F0502020204030204" pitchFamily="34" charset="0"/>
                <a:cs typeface="Arial" panose="020B0604020202020204" pitchFamily="34" charset="0"/>
              </a:rPr>
              <a:t>Desagregación por poblaciones</a:t>
            </a:r>
            <a:endParaRPr lang="es-CO"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DCC59D31-5001-F429-571F-D4070BC2880B}"/>
              </a:ext>
            </a:extLst>
          </p:cNvPr>
          <p:cNvSpPr txBox="1"/>
          <p:nvPr/>
        </p:nvSpPr>
        <p:spPr>
          <a:xfrm>
            <a:off x="3477085" y="5728178"/>
            <a:ext cx="5230919" cy="261610"/>
          </a:xfrm>
          <a:prstGeom prst="rect">
            <a:avLst/>
          </a:prstGeom>
          <a:noFill/>
        </p:spPr>
        <p:txBody>
          <a:bodyPr wrap="none" rtlCol="0">
            <a:spAutoFit/>
          </a:bodyPr>
          <a:lstStyle/>
          <a:p>
            <a:r>
              <a:rPr lang="es-ES" sz="1100" dirty="0">
                <a:latin typeface="Montserrat Medium" panose="00000600000000000000" pitchFamily="2" charset="0"/>
              </a:rPr>
              <a:t>Fuente: Cálculos </a:t>
            </a:r>
            <a:r>
              <a:rPr lang="es-ES" sz="1100" dirty="0" err="1">
                <a:latin typeface="Montserrat Medium" panose="00000600000000000000" pitchFamily="2" charset="0"/>
              </a:rPr>
              <a:t>SAMPL_DGPESF_Mintrabajo</a:t>
            </a:r>
            <a:r>
              <a:rPr lang="es-ES" sz="1100" dirty="0">
                <a:latin typeface="Montserrat Medium" panose="00000600000000000000" pitchFamily="2" charset="0"/>
              </a:rPr>
              <a:t> con base en DANE-GEIH</a:t>
            </a:r>
            <a:endParaRPr lang="es-CO" sz="1400" dirty="0"/>
          </a:p>
        </p:txBody>
      </p:sp>
      <p:graphicFrame>
        <p:nvGraphicFramePr>
          <p:cNvPr id="5" name="Tabla 4">
            <a:extLst>
              <a:ext uri="{FF2B5EF4-FFF2-40B4-BE49-F238E27FC236}">
                <a16:creationId xmlns:a16="http://schemas.microsoft.com/office/drawing/2014/main" id="{B6D2771D-4BEA-D23D-5AD8-06883C06D59F}"/>
              </a:ext>
            </a:extLst>
          </p:cNvPr>
          <p:cNvGraphicFramePr>
            <a:graphicFrameLocks noGrp="1"/>
          </p:cNvGraphicFramePr>
          <p:nvPr>
            <p:extLst>
              <p:ext uri="{D42A27DB-BD31-4B8C-83A1-F6EECF244321}">
                <p14:modId xmlns:p14="http://schemas.microsoft.com/office/powerpoint/2010/main" val="1402166779"/>
              </p:ext>
            </p:extLst>
          </p:nvPr>
        </p:nvGraphicFramePr>
        <p:xfrm>
          <a:off x="258342" y="1816485"/>
          <a:ext cx="8627316" cy="2037059"/>
        </p:xfrm>
        <a:graphic>
          <a:graphicData uri="http://schemas.openxmlformats.org/drawingml/2006/table">
            <a:tbl>
              <a:tblPr/>
              <a:tblGrid>
                <a:gridCol w="718943">
                  <a:extLst>
                    <a:ext uri="{9D8B030D-6E8A-4147-A177-3AD203B41FA5}">
                      <a16:colId xmlns:a16="http://schemas.microsoft.com/office/drawing/2014/main" val="3021766286"/>
                    </a:ext>
                  </a:extLst>
                </a:gridCol>
                <a:gridCol w="779788">
                  <a:extLst>
                    <a:ext uri="{9D8B030D-6E8A-4147-A177-3AD203B41FA5}">
                      <a16:colId xmlns:a16="http://schemas.microsoft.com/office/drawing/2014/main" val="2643046903"/>
                    </a:ext>
                  </a:extLst>
                </a:gridCol>
                <a:gridCol w="709126">
                  <a:extLst>
                    <a:ext uri="{9D8B030D-6E8A-4147-A177-3AD203B41FA5}">
                      <a16:colId xmlns:a16="http://schemas.microsoft.com/office/drawing/2014/main" val="487310466"/>
                    </a:ext>
                  </a:extLst>
                </a:gridCol>
                <a:gridCol w="667915">
                  <a:extLst>
                    <a:ext uri="{9D8B030D-6E8A-4147-A177-3AD203B41FA5}">
                      <a16:colId xmlns:a16="http://schemas.microsoft.com/office/drawing/2014/main" val="1290071645"/>
                    </a:ext>
                  </a:extLst>
                </a:gridCol>
                <a:gridCol w="718943">
                  <a:extLst>
                    <a:ext uri="{9D8B030D-6E8A-4147-A177-3AD203B41FA5}">
                      <a16:colId xmlns:a16="http://schemas.microsoft.com/office/drawing/2014/main" val="3464181256"/>
                    </a:ext>
                  </a:extLst>
                </a:gridCol>
                <a:gridCol w="718943">
                  <a:extLst>
                    <a:ext uri="{9D8B030D-6E8A-4147-A177-3AD203B41FA5}">
                      <a16:colId xmlns:a16="http://schemas.microsoft.com/office/drawing/2014/main" val="752969420"/>
                    </a:ext>
                  </a:extLst>
                </a:gridCol>
                <a:gridCol w="718943">
                  <a:extLst>
                    <a:ext uri="{9D8B030D-6E8A-4147-A177-3AD203B41FA5}">
                      <a16:colId xmlns:a16="http://schemas.microsoft.com/office/drawing/2014/main" val="4035601985"/>
                    </a:ext>
                  </a:extLst>
                </a:gridCol>
                <a:gridCol w="718943">
                  <a:extLst>
                    <a:ext uri="{9D8B030D-6E8A-4147-A177-3AD203B41FA5}">
                      <a16:colId xmlns:a16="http://schemas.microsoft.com/office/drawing/2014/main" val="1088132254"/>
                    </a:ext>
                  </a:extLst>
                </a:gridCol>
                <a:gridCol w="718943">
                  <a:extLst>
                    <a:ext uri="{9D8B030D-6E8A-4147-A177-3AD203B41FA5}">
                      <a16:colId xmlns:a16="http://schemas.microsoft.com/office/drawing/2014/main" val="2892880042"/>
                    </a:ext>
                  </a:extLst>
                </a:gridCol>
                <a:gridCol w="718943">
                  <a:extLst>
                    <a:ext uri="{9D8B030D-6E8A-4147-A177-3AD203B41FA5}">
                      <a16:colId xmlns:a16="http://schemas.microsoft.com/office/drawing/2014/main" val="3999025762"/>
                    </a:ext>
                  </a:extLst>
                </a:gridCol>
                <a:gridCol w="718943">
                  <a:extLst>
                    <a:ext uri="{9D8B030D-6E8A-4147-A177-3AD203B41FA5}">
                      <a16:colId xmlns:a16="http://schemas.microsoft.com/office/drawing/2014/main" val="650781385"/>
                    </a:ext>
                  </a:extLst>
                </a:gridCol>
                <a:gridCol w="718943">
                  <a:extLst>
                    <a:ext uri="{9D8B030D-6E8A-4147-A177-3AD203B41FA5}">
                      <a16:colId xmlns:a16="http://schemas.microsoft.com/office/drawing/2014/main" val="610569759"/>
                    </a:ext>
                  </a:extLst>
                </a:gridCol>
              </a:tblGrid>
              <a:tr h="398534">
                <a:tc>
                  <a:txBody>
                    <a:bodyPr/>
                    <a:lstStyle/>
                    <a:p>
                      <a:pPr algn="ctr" fontAlgn="ctr"/>
                      <a:r>
                        <a:rPr lang="es-CO" sz="1400" b="1" i="0" u="none" strike="noStrike" dirty="0">
                          <a:solidFill>
                            <a:srgbClr val="FFFFFF"/>
                          </a:solidFill>
                          <a:effectLst/>
                          <a:latin typeface="Calibri" panose="020F0502020204030204" pitchFamily="34" charset="0"/>
                        </a:rPr>
                        <a:t>Gobierno</a:t>
                      </a:r>
                    </a:p>
                  </a:txBody>
                  <a:tcPr marL="8215" marR="8215" marT="821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3065"/>
                    </a:solidFill>
                  </a:tcPr>
                </a:tc>
                <a:tc>
                  <a:txBody>
                    <a:bodyPr/>
                    <a:lstStyle/>
                    <a:p>
                      <a:pPr algn="ctr" fontAlgn="ctr"/>
                      <a:r>
                        <a:rPr lang="es-CO" sz="1400" b="1" i="0" u="none" strike="noStrike" dirty="0">
                          <a:solidFill>
                            <a:srgbClr val="FFFFFF"/>
                          </a:solidFill>
                          <a:effectLst/>
                          <a:latin typeface="Calibri" panose="020F0502020204030204" pitchFamily="34" charset="0"/>
                        </a:rPr>
                        <a:t>Total</a:t>
                      </a:r>
                    </a:p>
                  </a:txBody>
                  <a:tcPr marL="8215" marR="8215" marT="821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3065"/>
                    </a:solidFill>
                  </a:tcPr>
                </a:tc>
                <a:tc>
                  <a:txBody>
                    <a:bodyPr/>
                    <a:lstStyle/>
                    <a:p>
                      <a:pPr algn="ctr" fontAlgn="ctr"/>
                      <a:r>
                        <a:rPr lang="es-CO" sz="1400" b="1" i="0" u="none" strike="noStrike">
                          <a:solidFill>
                            <a:srgbClr val="FFFFFF"/>
                          </a:solidFill>
                          <a:effectLst/>
                          <a:latin typeface="Calibri" panose="020F0502020204030204" pitchFamily="34" charset="0"/>
                        </a:rPr>
                        <a:t>Hombres</a:t>
                      </a:r>
                    </a:p>
                  </a:txBody>
                  <a:tcPr marL="8215" marR="8215" marT="821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3065"/>
                    </a:solidFill>
                  </a:tcPr>
                </a:tc>
                <a:tc>
                  <a:txBody>
                    <a:bodyPr/>
                    <a:lstStyle/>
                    <a:p>
                      <a:pPr algn="ctr" fontAlgn="ctr"/>
                      <a:r>
                        <a:rPr lang="es-CO" sz="1400" b="1" i="0" u="none" strike="noStrike">
                          <a:solidFill>
                            <a:srgbClr val="FFFFFF"/>
                          </a:solidFill>
                          <a:effectLst/>
                          <a:latin typeface="Calibri" panose="020F0502020204030204" pitchFamily="34" charset="0"/>
                        </a:rPr>
                        <a:t>%</a:t>
                      </a:r>
                    </a:p>
                  </a:txBody>
                  <a:tcPr marL="8215" marR="8215" marT="821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3065"/>
                    </a:solidFill>
                  </a:tcPr>
                </a:tc>
                <a:tc>
                  <a:txBody>
                    <a:bodyPr/>
                    <a:lstStyle/>
                    <a:p>
                      <a:pPr algn="ctr" fontAlgn="ctr"/>
                      <a:r>
                        <a:rPr lang="es-CO" sz="1400" b="1" i="0" u="none" strike="noStrike">
                          <a:solidFill>
                            <a:srgbClr val="FFFFFF"/>
                          </a:solidFill>
                          <a:effectLst/>
                          <a:latin typeface="Calibri" panose="020F0502020204030204" pitchFamily="34" charset="0"/>
                        </a:rPr>
                        <a:t>Mujeres</a:t>
                      </a:r>
                    </a:p>
                  </a:txBody>
                  <a:tcPr marL="8215" marR="8215" marT="821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3065"/>
                    </a:solidFill>
                  </a:tcPr>
                </a:tc>
                <a:tc>
                  <a:txBody>
                    <a:bodyPr/>
                    <a:lstStyle/>
                    <a:p>
                      <a:pPr algn="ctr" fontAlgn="ctr"/>
                      <a:r>
                        <a:rPr lang="es-CO" sz="1400" b="1" i="0" u="none" strike="noStrike">
                          <a:solidFill>
                            <a:srgbClr val="FFFFFF"/>
                          </a:solidFill>
                          <a:effectLst/>
                          <a:latin typeface="Calibri" panose="020F0502020204030204" pitchFamily="34" charset="0"/>
                        </a:rPr>
                        <a:t>%</a:t>
                      </a:r>
                    </a:p>
                  </a:txBody>
                  <a:tcPr marL="8215" marR="8215" marT="821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3065"/>
                    </a:solidFill>
                  </a:tcPr>
                </a:tc>
                <a:tc>
                  <a:txBody>
                    <a:bodyPr/>
                    <a:lstStyle/>
                    <a:p>
                      <a:pPr algn="ctr" fontAlgn="ctr"/>
                      <a:r>
                        <a:rPr lang="es-CO" sz="1400" b="1" i="0" u="none" strike="noStrike">
                          <a:solidFill>
                            <a:srgbClr val="FFFFFF"/>
                          </a:solidFill>
                          <a:effectLst/>
                          <a:latin typeface="Calibri" panose="020F0502020204030204" pitchFamily="34" charset="0"/>
                        </a:rPr>
                        <a:t>Jóvenes 15 a 28 años</a:t>
                      </a:r>
                    </a:p>
                  </a:txBody>
                  <a:tcPr marL="8215" marR="8215" marT="821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3065"/>
                    </a:solidFill>
                  </a:tcPr>
                </a:tc>
                <a:tc>
                  <a:txBody>
                    <a:bodyPr/>
                    <a:lstStyle/>
                    <a:p>
                      <a:pPr algn="ctr" fontAlgn="ctr"/>
                      <a:r>
                        <a:rPr lang="es-CO" sz="1400" b="1" i="0" u="none" strike="noStrike">
                          <a:solidFill>
                            <a:srgbClr val="FFFFFF"/>
                          </a:solidFill>
                          <a:effectLst/>
                          <a:latin typeface="Calibri" panose="020F0502020204030204" pitchFamily="34" charset="0"/>
                        </a:rPr>
                        <a:t>%</a:t>
                      </a:r>
                    </a:p>
                  </a:txBody>
                  <a:tcPr marL="8215" marR="8215" marT="821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3065"/>
                    </a:solidFill>
                  </a:tcPr>
                </a:tc>
                <a:tc>
                  <a:txBody>
                    <a:bodyPr/>
                    <a:lstStyle/>
                    <a:p>
                      <a:pPr algn="ctr" fontAlgn="ctr"/>
                      <a:r>
                        <a:rPr lang="es-CO" sz="1400" b="1" i="0" u="none" strike="noStrike">
                          <a:solidFill>
                            <a:srgbClr val="FFFFFF"/>
                          </a:solidFill>
                          <a:effectLst/>
                          <a:latin typeface="Calibri" panose="020F0502020204030204" pitchFamily="34" charset="0"/>
                        </a:rPr>
                        <a:t>Urbano</a:t>
                      </a:r>
                    </a:p>
                  </a:txBody>
                  <a:tcPr marL="8215" marR="8215" marT="821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3065"/>
                    </a:solidFill>
                  </a:tcPr>
                </a:tc>
                <a:tc>
                  <a:txBody>
                    <a:bodyPr/>
                    <a:lstStyle/>
                    <a:p>
                      <a:pPr algn="ctr" fontAlgn="ctr"/>
                      <a:r>
                        <a:rPr lang="es-CO" sz="1400" b="1" i="0" u="none" strike="noStrike">
                          <a:solidFill>
                            <a:srgbClr val="FFFFFF"/>
                          </a:solidFill>
                          <a:effectLst/>
                          <a:latin typeface="Calibri" panose="020F0502020204030204" pitchFamily="34" charset="0"/>
                        </a:rPr>
                        <a:t>%</a:t>
                      </a:r>
                    </a:p>
                  </a:txBody>
                  <a:tcPr marL="8215" marR="8215" marT="821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3065"/>
                    </a:solidFill>
                  </a:tcPr>
                </a:tc>
                <a:tc>
                  <a:txBody>
                    <a:bodyPr/>
                    <a:lstStyle/>
                    <a:p>
                      <a:pPr algn="ctr" fontAlgn="ctr"/>
                      <a:r>
                        <a:rPr lang="es-CO" sz="1400" b="1" i="0" u="none" strike="noStrike">
                          <a:solidFill>
                            <a:srgbClr val="FFFFFF"/>
                          </a:solidFill>
                          <a:effectLst/>
                          <a:latin typeface="Calibri" panose="020F0502020204030204" pitchFamily="34" charset="0"/>
                        </a:rPr>
                        <a:t>Rural</a:t>
                      </a:r>
                    </a:p>
                  </a:txBody>
                  <a:tcPr marL="8215" marR="8215" marT="821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3065"/>
                    </a:solidFill>
                  </a:tcPr>
                </a:tc>
                <a:tc>
                  <a:txBody>
                    <a:bodyPr/>
                    <a:lstStyle/>
                    <a:p>
                      <a:pPr algn="ctr" fontAlgn="ctr"/>
                      <a:r>
                        <a:rPr lang="es-CO" sz="1400" b="1" i="0" u="none" strike="noStrike">
                          <a:solidFill>
                            <a:srgbClr val="FFFFFF"/>
                          </a:solidFill>
                          <a:effectLst/>
                          <a:latin typeface="Calibri" panose="020F0502020204030204" pitchFamily="34" charset="0"/>
                        </a:rPr>
                        <a:t>%</a:t>
                      </a:r>
                    </a:p>
                  </a:txBody>
                  <a:tcPr marL="8215" marR="8215" marT="821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3065"/>
                    </a:solidFill>
                  </a:tcPr>
                </a:tc>
                <a:extLst>
                  <a:ext uri="{0D108BD9-81ED-4DB2-BD59-A6C34878D82A}">
                    <a16:rowId xmlns:a16="http://schemas.microsoft.com/office/drawing/2014/main" val="3003984106"/>
                  </a:ext>
                </a:extLst>
              </a:tr>
              <a:tr h="371727">
                <a:tc>
                  <a:txBody>
                    <a:bodyPr/>
                    <a:lstStyle/>
                    <a:p>
                      <a:pPr algn="l" fontAlgn="ctr"/>
                      <a:r>
                        <a:rPr lang="es-CO" sz="1400" b="0" i="0" u="none" strike="noStrike">
                          <a:solidFill>
                            <a:srgbClr val="000000"/>
                          </a:solidFill>
                          <a:effectLst/>
                          <a:latin typeface="Calibri" panose="020F0502020204030204" pitchFamily="34" charset="0"/>
                        </a:rPr>
                        <a:t>Santos_I</a:t>
                      </a:r>
                    </a:p>
                  </a:txBody>
                  <a:tcPr marL="8215" marR="8215" marT="821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s-CO" sz="1400" b="0" i="0" u="none" strike="noStrike" dirty="0">
                          <a:solidFill>
                            <a:srgbClr val="000000"/>
                          </a:solidFill>
                          <a:effectLst/>
                          <a:latin typeface="Calibri" panose="020F0502020204030204" pitchFamily="34" charset="0"/>
                        </a:rPr>
                        <a:t>692.837</a:t>
                      </a:r>
                    </a:p>
                  </a:txBody>
                  <a:tcPr marL="8215" marR="8215" marT="821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s-CO" sz="1400" b="0" i="0" u="none" strike="noStrike" dirty="0">
                          <a:solidFill>
                            <a:srgbClr val="000000"/>
                          </a:solidFill>
                          <a:effectLst/>
                          <a:latin typeface="Calibri" panose="020F0502020204030204" pitchFamily="34" charset="0"/>
                        </a:rPr>
                        <a:t>374.010</a:t>
                      </a:r>
                    </a:p>
                  </a:txBody>
                  <a:tcPr marL="8215" marR="8215" marT="821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s-CO" sz="1400" b="0" i="0" u="none" strike="noStrike" dirty="0">
                          <a:solidFill>
                            <a:srgbClr val="000000"/>
                          </a:solidFill>
                          <a:effectLst/>
                          <a:latin typeface="Calibri" panose="020F0502020204030204" pitchFamily="34" charset="0"/>
                        </a:rPr>
                        <a:t>54,0</a:t>
                      </a:r>
                    </a:p>
                  </a:txBody>
                  <a:tcPr marL="8215" marR="8215" marT="821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s-CO" sz="1400" b="0" i="0" u="none" strike="noStrike" dirty="0">
                          <a:solidFill>
                            <a:srgbClr val="000000"/>
                          </a:solidFill>
                          <a:effectLst/>
                          <a:latin typeface="Calibri" panose="020F0502020204030204" pitchFamily="34" charset="0"/>
                        </a:rPr>
                        <a:t>318.827</a:t>
                      </a:r>
                    </a:p>
                  </a:txBody>
                  <a:tcPr marL="8215" marR="8215" marT="821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s-CO" sz="1400" b="0" i="0" u="none" strike="noStrike" dirty="0">
                          <a:solidFill>
                            <a:srgbClr val="000000"/>
                          </a:solidFill>
                          <a:effectLst/>
                          <a:latin typeface="Calibri" panose="020F0502020204030204" pitchFamily="34" charset="0"/>
                        </a:rPr>
                        <a:t>46,0</a:t>
                      </a:r>
                    </a:p>
                  </a:txBody>
                  <a:tcPr marL="8215" marR="8215" marT="821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s-CO" sz="1400" b="0" i="0" u="none" strike="noStrike" dirty="0">
                          <a:solidFill>
                            <a:srgbClr val="000000"/>
                          </a:solidFill>
                          <a:effectLst/>
                          <a:latin typeface="Calibri" panose="020F0502020204030204" pitchFamily="34" charset="0"/>
                        </a:rPr>
                        <a:t>167.382</a:t>
                      </a:r>
                    </a:p>
                  </a:txBody>
                  <a:tcPr marL="8215" marR="8215" marT="821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s-CO" sz="1400" b="0" i="0" u="none" strike="noStrike" dirty="0">
                          <a:solidFill>
                            <a:srgbClr val="000000"/>
                          </a:solidFill>
                          <a:effectLst/>
                          <a:latin typeface="Calibri" panose="020F0502020204030204" pitchFamily="34" charset="0"/>
                        </a:rPr>
                        <a:t>24,2</a:t>
                      </a:r>
                    </a:p>
                  </a:txBody>
                  <a:tcPr marL="8215" marR="8215" marT="821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s-CO" sz="1400" b="0" i="0" u="none" strike="noStrike" dirty="0">
                          <a:solidFill>
                            <a:srgbClr val="000000"/>
                          </a:solidFill>
                          <a:effectLst/>
                          <a:latin typeface="Calibri" panose="020F0502020204030204" pitchFamily="34" charset="0"/>
                        </a:rPr>
                        <a:t>636.338</a:t>
                      </a:r>
                    </a:p>
                  </a:txBody>
                  <a:tcPr marL="8215" marR="8215" marT="821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s-CO" sz="1400" b="0" i="0" u="none" strike="noStrike" dirty="0">
                          <a:solidFill>
                            <a:srgbClr val="000000"/>
                          </a:solidFill>
                          <a:effectLst/>
                          <a:latin typeface="Calibri" panose="020F0502020204030204" pitchFamily="34" charset="0"/>
                        </a:rPr>
                        <a:t>91,8</a:t>
                      </a:r>
                    </a:p>
                  </a:txBody>
                  <a:tcPr marL="8215" marR="8215" marT="821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s-CO" sz="1400" b="0" i="0" u="none" strike="noStrike" dirty="0">
                          <a:solidFill>
                            <a:srgbClr val="000000"/>
                          </a:solidFill>
                          <a:effectLst/>
                          <a:latin typeface="Calibri" panose="020F0502020204030204" pitchFamily="34" charset="0"/>
                        </a:rPr>
                        <a:t>56.499</a:t>
                      </a:r>
                    </a:p>
                  </a:txBody>
                  <a:tcPr marL="8215" marR="8215" marT="821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s-CO" sz="1400" b="0" i="0" u="none" strike="noStrike" dirty="0">
                          <a:solidFill>
                            <a:srgbClr val="000000"/>
                          </a:solidFill>
                          <a:effectLst/>
                          <a:latin typeface="Calibri" panose="020F0502020204030204" pitchFamily="34" charset="0"/>
                        </a:rPr>
                        <a:t>8,2</a:t>
                      </a:r>
                    </a:p>
                  </a:txBody>
                  <a:tcPr marL="8215" marR="8215" marT="821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69254973"/>
                  </a:ext>
                </a:extLst>
              </a:tr>
              <a:tr h="345233">
                <a:tc>
                  <a:txBody>
                    <a:bodyPr/>
                    <a:lstStyle/>
                    <a:p>
                      <a:pPr algn="l" fontAlgn="ctr"/>
                      <a:r>
                        <a:rPr lang="es-CO" sz="1400" b="0" i="0" u="none" strike="noStrike">
                          <a:solidFill>
                            <a:srgbClr val="000000"/>
                          </a:solidFill>
                          <a:effectLst/>
                          <a:latin typeface="Calibri" panose="020F0502020204030204" pitchFamily="34" charset="0"/>
                        </a:rPr>
                        <a:t>Santos_II</a:t>
                      </a:r>
                    </a:p>
                  </a:txBody>
                  <a:tcPr marL="8215" marR="8215" marT="8215" marB="0" anchor="ctr">
                    <a:lnL>
                      <a:noFill/>
                    </a:lnL>
                    <a:lnR>
                      <a:noFill/>
                    </a:lnR>
                    <a:lnT>
                      <a:noFill/>
                    </a:lnT>
                    <a:lnB>
                      <a:noFill/>
                    </a:lnB>
                  </a:tcPr>
                </a:tc>
                <a:tc>
                  <a:txBody>
                    <a:bodyPr/>
                    <a:lstStyle/>
                    <a:p>
                      <a:pPr algn="r" fontAlgn="ctr"/>
                      <a:r>
                        <a:rPr lang="es-CO" sz="1400" b="0" i="0" u="none" strike="noStrike" dirty="0">
                          <a:solidFill>
                            <a:srgbClr val="000000"/>
                          </a:solidFill>
                          <a:effectLst/>
                          <a:latin typeface="Calibri" panose="020F0502020204030204" pitchFamily="34" charset="0"/>
                        </a:rPr>
                        <a:t>453.699</a:t>
                      </a:r>
                    </a:p>
                  </a:txBody>
                  <a:tcPr marL="8215" marR="8215" marT="8215" marB="0" anchor="ctr">
                    <a:lnL>
                      <a:noFill/>
                    </a:lnL>
                    <a:lnR>
                      <a:noFill/>
                    </a:lnR>
                    <a:lnT>
                      <a:noFill/>
                    </a:lnT>
                    <a:lnB>
                      <a:noFill/>
                    </a:lnB>
                  </a:tcPr>
                </a:tc>
                <a:tc>
                  <a:txBody>
                    <a:bodyPr/>
                    <a:lstStyle/>
                    <a:p>
                      <a:pPr algn="r" fontAlgn="ctr"/>
                      <a:r>
                        <a:rPr lang="es-CO" sz="1400" b="0" i="0" u="none" strike="noStrike" dirty="0">
                          <a:solidFill>
                            <a:srgbClr val="000000"/>
                          </a:solidFill>
                          <a:effectLst/>
                          <a:latin typeface="Calibri" panose="020F0502020204030204" pitchFamily="34" charset="0"/>
                        </a:rPr>
                        <a:t>231.874</a:t>
                      </a:r>
                    </a:p>
                  </a:txBody>
                  <a:tcPr marL="8215" marR="8215" marT="8215" marB="0" anchor="ctr">
                    <a:lnL>
                      <a:noFill/>
                    </a:lnL>
                    <a:lnR>
                      <a:noFill/>
                    </a:lnR>
                    <a:lnT>
                      <a:noFill/>
                    </a:lnT>
                    <a:lnB>
                      <a:noFill/>
                    </a:lnB>
                  </a:tcPr>
                </a:tc>
                <a:tc>
                  <a:txBody>
                    <a:bodyPr/>
                    <a:lstStyle/>
                    <a:p>
                      <a:pPr algn="r" fontAlgn="ctr"/>
                      <a:r>
                        <a:rPr lang="es-CO" sz="1400" b="0" i="0" u="none" strike="noStrike" dirty="0">
                          <a:solidFill>
                            <a:srgbClr val="000000"/>
                          </a:solidFill>
                          <a:effectLst/>
                          <a:latin typeface="Calibri" panose="020F0502020204030204" pitchFamily="34" charset="0"/>
                        </a:rPr>
                        <a:t>51,1</a:t>
                      </a:r>
                    </a:p>
                  </a:txBody>
                  <a:tcPr marL="8215" marR="8215" marT="8215" marB="0" anchor="ctr">
                    <a:lnL>
                      <a:noFill/>
                    </a:lnL>
                    <a:lnR>
                      <a:noFill/>
                    </a:lnR>
                    <a:lnT>
                      <a:noFill/>
                    </a:lnT>
                    <a:lnB>
                      <a:noFill/>
                    </a:lnB>
                  </a:tcPr>
                </a:tc>
                <a:tc>
                  <a:txBody>
                    <a:bodyPr/>
                    <a:lstStyle/>
                    <a:p>
                      <a:pPr algn="r" fontAlgn="ctr"/>
                      <a:r>
                        <a:rPr lang="es-CO" sz="1400" b="0" i="0" u="none" strike="noStrike" dirty="0">
                          <a:solidFill>
                            <a:srgbClr val="000000"/>
                          </a:solidFill>
                          <a:effectLst/>
                          <a:latin typeface="Calibri" panose="020F0502020204030204" pitchFamily="34" charset="0"/>
                        </a:rPr>
                        <a:t>221.825</a:t>
                      </a:r>
                    </a:p>
                  </a:txBody>
                  <a:tcPr marL="8215" marR="8215" marT="8215" marB="0" anchor="ctr">
                    <a:lnL>
                      <a:noFill/>
                    </a:lnL>
                    <a:lnR>
                      <a:noFill/>
                    </a:lnR>
                    <a:lnT>
                      <a:noFill/>
                    </a:lnT>
                    <a:lnB>
                      <a:noFill/>
                    </a:lnB>
                  </a:tcPr>
                </a:tc>
                <a:tc>
                  <a:txBody>
                    <a:bodyPr/>
                    <a:lstStyle/>
                    <a:p>
                      <a:pPr algn="r" fontAlgn="ctr"/>
                      <a:r>
                        <a:rPr lang="es-CO" sz="1400" b="0" i="0" u="none" strike="noStrike" dirty="0">
                          <a:solidFill>
                            <a:srgbClr val="000000"/>
                          </a:solidFill>
                          <a:effectLst/>
                          <a:latin typeface="Calibri" panose="020F0502020204030204" pitchFamily="34" charset="0"/>
                        </a:rPr>
                        <a:t>48,9</a:t>
                      </a:r>
                    </a:p>
                  </a:txBody>
                  <a:tcPr marL="8215" marR="8215" marT="8215" marB="0" anchor="ctr">
                    <a:lnL>
                      <a:noFill/>
                    </a:lnL>
                    <a:lnR>
                      <a:noFill/>
                    </a:lnR>
                    <a:lnT>
                      <a:noFill/>
                    </a:lnT>
                    <a:lnB>
                      <a:noFill/>
                    </a:lnB>
                  </a:tcPr>
                </a:tc>
                <a:tc>
                  <a:txBody>
                    <a:bodyPr/>
                    <a:lstStyle/>
                    <a:p>
                      <a:pPr algn="r" fontAlgn="ctr"/>
                      <a:r>
                        <a:rPr lang="es-CO" sz="1400" b="0" i="0" u="none" strike="noStrike" dirty="0">
                          <a:solidFill>
                            <a:srgbClr val="000000"/>
                          </a:solidFill>
                          <a:effectLst/>
                          <a:latin typeface="Calibri" panose="020F0502020204030204" pitchFamily="34" charset="0"/>
                        </a:rPr>
                        <a:t>62.298</a:t>
                      </a:r>
                    </a:p>
                  </a:txBody>
                  <a:tcPr marL="8215" marR="8215" marT="8215" marB="0" anchor="ctr">
                    <a:lnL>
                      <a:noFill/>
                    </a:lnL>
                    <a:lnR>
                      <a:noFill/>
                    </a:lnR>
                    <a:lnT>
                      <a:noFill/>
                    </a:lnT>
                    <a:lnB>
                      <a:noFill/>
                    </a:lnB>
                  </a:tcPr>
                </a:tc>
                <a:tc>
                  <a:txBody>
                    <a:bodyPr/>
                    <a:lstStyle/>
                    <a:p>
                      <a:pPr algn="r" fontAlgn="ctr"/>
                      <a:r>
                        <a:rPr lang="es-CO" sz="1400" b="0" i="0" u="none" strike="noStrike" dirty="0">
                          <a:solidFill>
                            <a:srgbClr val="000000"/>
                          </a:solidFill>
                          <a:effectLst/>
                          <a:latin typeface="Calibri" panose="020F0502020204030204" pitchFamily="34" charset="0"/>
                        </a:rPr>
                        <a:t>13,7</a:t>
                      </a:r>
                    </a:p>
                  </a:txBody>
                  <a:tcPr marL="8215" marR="8215" marT="8215" marB="0" anchor="ctr">
                    <a:lnL>
                      <a:noFill/>
                    </a:lnL>
                    <a:lnR>
                      <a:noFill/>
                    </a:lnR>
                    <a:lnT>
                      <a:noFill/>
                    </a:lnT>
                    <a:lnB>
                      <a:noFill/>
                    </a:lnB>
                  </a:tcPr>
                </a:tc>
                <a:tc>
                  <a:txBody>
                    <a:bodyPr/>
                    <a:lstStyle/>
                    <a:p>
                      <a:pPr algn="r" fontAlgn="ctr"/>
                      <a:r>
                        <a:rPr lang="es-CO" sz="1400" b="0" i="0" u="none" strike="noStrike" dirty="0">
                          <a:solidFill>
                            <a:srgbClr val="000000"/>
                          </a:solidFill>
                          <a:effectLst/>
                          <a:latin typeface="Calibri" panose="020F0502020204030204" pitchFamily="34" charset="0"/>
                        </a:rPr>
                        <a:t>366.960</a:t>
                      </a:r>
                    </a:p>
                  </a:txBody>
                  <a:tcPr marL="8215" marR="8215" marT="8215" marB="0" anchor="ctr">
                    <a:lnL>
                      <a:noFill/>
                    </a:lnL>
                    <a:lnR>
                      <a:noFill/>
                    </a:lnR>
                    <a:lnT>
                      <a:noFill/>
                    </a:lnT>
                    <a:lnB>
                      <a:noFill/>
                    </a:lnB>
                  </a:tcPr>
                </a:tc>
                <a:tc>
                  <a:txBody>
                    <a:bodyPr/>
                    <a:lstStyle/>
                    <a:p>
                      <a:pPr algn="r" fontAlgn="ctr"/>
                      <a:r>
                        <a:rPr lang="es-CO" sz="1400" b="0" i="0" u="none" strike="noStrike" dirty="0">
                          <a:solidFill>
                            <a:srgbClr val="000000"/>
                          </a:solidFill>
                          <a:effectLst/>
                          <a:latin typeface="Calibri" panose="020F0502020204030204" pitchFamily="34" charset="0"/>
                        </a:rPr>
                        <a:t>80,9</a:t>
                      </a:r>
                    </a:p>
                  </a:txBody>
                  <a:tcPr marL="8215" marR="8215" marT="8215" marB="0" anchor="ctr">
                    <a:lnL>
                      <a:noFill/>
                    </a:lnL>
                    <a:lnR>
                      <a:noFill/>
                    </a:lnR>
                    <a:lnT>
                      <a:noFill/>
                    </a:lnT>
                    <a:lnB>
                      <a:noFill/>
                    </a:lnB>
                  </a:tcPr>
                </a:tc>
                <a:tc>
                  <a:txBody>
                    <a:bodyPr/>
                    <a:lstStyle/>
                    <a:p>
                      <a:pPr algn="r" fontAlgn="ctr"/>
                      <a:r>
                        <a:rPr lang="es-CO" sz="1400" b="0" i="0" u="none" strike="noStrike" dirty="0">
                          <a:solidFill>
                            <a:srgbClr val="000000"/>
                          </a:solidFill>
                          <a:effectLst/>
                          <a:latin typeface="Calibri" panose="020F0502020204030204" pitchFamily="34" charset="0"/>
                        </a:rPr>
                        <a:t>86.739</a:t>
                      </a:r>
                    </a:p>
                  </a:txBody>
                  <a:tcPr marL="8215" marR="8215" marT="8215" marB="0" anchor="ctr">
                    <a:lnL>
                      <a:noFill/>
                    </a:lnL>
                    <a:lnR>
                      <a:noFill/>
                    </a:lnR>
                    <a:lnT>
                      <a:noFill/>
                    </a:lnT>
                    <a:lnB>
                      <a:noFill/>
                    </a:lnB>
                  </a:tcPr>
                </a:tc>
                <a:tc>
                  <a:txBody>
                    <a:bodyPr/>
                    <a:lstStyle/>
                    <a:p>
                      <a:pPr algn="r" fontAlgn="ctr"/>
                      <a:r>
                        <a:rPr lang="es-CO" sz="1400" b="0" i="0" u="none" strike="noStrike" dirty="0">
                          <a:solidFill>
                            <a:srgbClr val="000000"/>
                          </a:solidFill>
                          <a:effectLst/>
                          <a:latin typeface="Calibri" panose="020F0502020204030204" pitchFamily="34" charset="0"/>
                        </a:rPr>
                        <a:t>19,1</a:t>
                      </a:r>
                    </a:p>
                  </a:txBody>
                  <a:tcPr marL="8215" marR="8215" marT="8215" marB="0" anchor="ctr">
                    <a:lnL>
                      <a:noFill/>
                    </a:lnL>
                    <a:lnR>
                      <a:noFill/>
                    </a:lnR>
                    <a:lnT>
                      <a:noFill/>
                    </a:lnT>
                    <a:lnB>
                      <a:noFill/>
                    </a:lnB>
                  </a:tcPr>
                </a:tc>
                <a:extLst>
                  <a:ext uri="{0D108BD9-81ED-4DB2-BD59-A6C34878D82A}">
                    <a16:rowId xmlns:a16="http://schemas.microsoft.com/office/drawing/2014/main" val="2174844946"/>
                  </a:ext>
                </a:extLst>
              </a:tr>
              <a:tr h="354563">
                <a:tc>
                  <a:txBody>
                    <a:bodyPr/>
                    <a:lstStyle/>
                    <a:p>
                      <a:pPr algn="l" fontAlgn="ctr"/>
                      <a:r>
                        <a:rPr lang="es-CO" sz="1400" b="0" i="0" u="none" strike="noStrike">
                          <a:solidFill>
                            <a:srgbClr val="000000"/>
                          </a:solidFill>
                          <a:effectLst/>
                          <a:latin typeface="Calibri" panose="020F0502020204030204" pitchFamily="34" charset="0"/>
                        </a:rPr>
                        <a:t>Duque</a:t>
                      </a:r>
                    </a:p>
                  </a:txBody>
                  <a:tcPr marL="8215" marR="8215" marT="8215" marB="0" anchor="ctr">
                    <a:lnL>
                      <a:noFill/>
                    </a:lnL>
                    <a:lnR>
                      <a:noFill/>
                    </a:lnR>
                    <a:lnT>
                      <a:noFill/>
                    </a:lnT>
                    <a:lnB>
                      <a:noFill/>
                    </a:lnB>
                  </a:tcPr>
                </a:tc>
                <a:tc>
                  <a:txBody>
                    <a:bodyPr/>
                    <a:lstStyle/>
                    <a:p>
                      <a:pPr algn="r" fontAlgn="ctr"/>
                      <a:r>
                        <a:rPr lang="es-CO" sz="1400" b="0" i="0" u="none" strike="noStrike" dirty="0">
                          <a:solidFill>
                            <a:srgbClr val="000000"/>
                          </a:solidFill>
                          <a:effectLst/>
                          <a:latin typeface="Calibri" panose="020F0502020204030204" pitchFamily="34" charset="0"/>
                        </a:rPr>
                        <a:t>64.824</a:t>
                      </a:r>
                    </a:p>
                  </a:txBody>
                  <a:tcPr marL="8215" marR="8215" marT="8215" marB="0" anchor="ctr">
                    <a:lnL>
                      <a:noFill/>
                    </a:lnL>
                    <a:lnR>
                      <a:noFill/>
                    </a:lnR>
                    <a:lnT>
                      <a:noFill/>
                    </a:lnT>
                    <a:lnB>
                      <a:noFill/>
                    </a:lnB>
                  </a:tcPr>
                </a:tc>
                <a:tc>
                  <a:txBody>
                    <a:bodyPr/>
                    <a:lstStyle/>
                    <a:p>
                      <a:pPr algn="r" fontAlgn="ctr"/>
                      <a:r>
                        <a:rPr lang="es-CO" sz="1400" b="0" i="0" u="none" strike="noStrike" dirty="0">
                          <a:solidFill>
                            <a:srgbClr val="000000"/>
                          </a:solidFill>
                          <a:effectLst/>
                          <a:latin typeface="Calibri" panose="020F0502020204030204" pitchFamily="34" charset="0"/>
                        </a:rPr>
                        <a:t>96.633</a:t>
                      </a:r>
                    </a:p>
                  </a:txBody>
                  <a:tcPr marL="8215" marR="8215" marT="8215" marB="0" anchor="ctr">
                    <a:lnL>
                      <a:noFill/>
                    </a:lnL>
                    <a:lnR>
                      <a:noFill/>
                    </a:lnR>
                    <a:lnT>
                      <a:noFill/>
                    </a:lnT>
                    <a:lnB>
                      <a:noFill/>
                    </a:lnB>
                  </a:tcPr>
                </a:tc>
                <a:tc>
                  <a:txBody>
                    <a:bodyPr/>
                    <a:lstStyle/>
                    <a:p>
                      <a:pPr algn="r" fontAlgn="ctr"/>
                      <a:r>
                        <a:rPr lang="es-CO" sz="1400" b="0" i="0" u="none" strike="noStrike" dirty="0">
                          <a:solidFill>
                            <a:srgbClr val="000000"/>
                          </a:solidFill>
                          <a:effectLst/>
                          <a:latin typeface="Calibri" panose="020F0502020204030204" pitchFamily="34" charset="0"/>
                        </a:rPr>
                        <a:t>149,1</a:t>
                      </a:r>
                    </a:p>
                  </a:txBody>
                  <a:tcPr marL="8215" marR="8215" marT="8215" marB="0" anchor="ctr">
                    <a:lnL>
                      <a:noFill/>
                    </a:lnL>
                    <a:lnR>
                      <a:noFill/>
                    </a:lnR>
                    <a:lnT>
                      <a:noFill/>
                    </a:lnT>
                    <a:lnB>
                      <a:noFill/>
                    </a:lnB>
                  </a:tcPr>
                </a:tc>
                <a:tc>
                  <a:txBody>
                    <a:bodyPr/>
                    <a:lstStyle/>
                    <a:p>
                      <a:pPr algn="r" fontAlgn="ctr"/>
                      <a:r>
                        <a:rPr lang="es-CO" sz="1400" b="0" i="0" u="none" strike="noStrike" dirty="0">
                          <a:solidFill>
                            <a:srgbClr val="000000"/>
                          </a:solidFill>
                          <a:effectLst/>
                          <a:latin typeface="Calibri" panose="020F0502020204030204" pitchFamily="34" charset="0"/>
                        </a:rPr>
                        <a:t>-31.809</a:t>
                      </a:r>
                    </a:p>
                  </a:txBody>
                  <a:tcPr marL="8215" marR="8215" marT="8215" marB="0" anchor="ctr">
                    <a:lnL>
                      <a:noFill/>
                    </a:lnL>
                    <a:lnR>
                      <a:noFill/>
                    </a:lnR>
                    <a:lnT>
                      <a:noFill/>
                    </a:lnT>
                    <a:lnB>
                      <a:noFill/>
                    </a:lnB>
                  </a:tcPr>
                </a:tc>
                <a:tc>
                  <a:txBody>
                    <a:bodyPr/>
                    <a:lstStyle/>
                    <a:p>
                      <a:pPr algn="r" fontAlgn="ctr"/>
                      <a:r>
                        <a:rPr lang="es-CO" sz="1400" b="0" i="0" u="none" strike="noStrike" dirty="0">
                          <a:solidFill>
                            <a:srgbClr val="000000"/>
                          </a:solidFill>
                          <a:effectLst/>
                          <a:latin typeface="Calibri" panose="020F0502020204030204" pitchFamily="34" charset="0"/>
                        </a:rPr>
                        <a:t>-49,1</a:t>
                      </a:r>
                    </a:p>
                  </a:txBody>
                  <a:tcPr marL="8215" marR="8215" marT="8215" marB="0" anchor="ctr">
                    <a:lnL>
                      <a:noFill/>
                    </a:lnL>
                    <a:lnR>
                      <a:noFill/>
                    </a:lnR>
                    <a:lnT>
                      <a:noFill/>
                    </a:lnT>
                    <a:lnB>
                      <a:noFill/>
                    </a:lnB>
                  </a:tcPr>
                </a:tc>
                <a:tc>
                  <a:txBody>
                    <a:bodyPr/>
                    <a:lstStyle/>
                    <a:p>
                      <a:pPr algn="r" fontAlgn="ctr"/>
                      <a:r>
                        <a:rPr lang="es-CO" sz="1400" b="0" i="0" u="none" strike="noStrike" dirty="0">
                          <a:solidFill>
                            <a:srgbClr val="000000"/>
                          </a:solidFill>
                          <a:effectLst/>
                          <a:latin typeface="Calibri" panose="020F0502020204030204" pitchFamily="34" charset="0"/>
                        </a:rPr>
                        <a:t>-111.373</a:t>
                      </a:r>
                    </a:p>
                  </a:txBody>
                  <a:tcPr marL="8215" marR="8215" marT="8215" marB="0" anchor="ctr">
                    <a:lnL>
                      <a:noFill/>
                    </a:lnL>
                    <a:lnR>
                      <a:noFill/>
                    </a:lnR>
                    <a:lnT>
                      <a:noFill/>
                    </a:lnT>
                    <a:lnB>
                      <a:noFill/>
                    </a:lnB>
                  </a:tcPr>
                </a:tc>
                <a:tc>
                  <a:txBody>
                    <a:bodyPr/>
                    <a:lstStyle/>
                    <a:p>
                      <a:pPr algn="r" fontAlgn="ctr"/>
                      <a:r>
                        <a:rPr lang="es-CO" sz="1400" b="0" i="0" u="none" strike="noStrike" dirty="0">
                          <a:solidFill>
                            <a:srgbClr val="000000"/>
                          </a:solidFill>
                          <a:effectLst/>
                          <a:latin typeface="Calibri" panose="020F0502020204030204" pitchFamily="34" charset="0"/>
                        </a:rPr>
                        <a:t>-171,8</a:t>
                      </a:r>
                    </a:p>
                  </a:txBody>
                  <a:tcPr marL="8215" marR="8215" marT="8215" marB="0" anchor="ctr">
                    <a:lnL>
                      <a:noFill/>
                    </a:lnL>
                    <a:lnR>
                      <a:noFill/>
                    </a:lnR>
                    <a:lnT>
                      <a:noFill/>
                    </a:lnT>
                    <a:lnB>
                      <a:noFill/>
                    </a:lnB>
                  </a:tcPr>
                </a:tc>
                <a:tc>
                  <a:txBody>
                    <a:bodyPr/>
                    <a:lstStyle/>
                    <a:p>
                      <a:pPr algn="r" fontAlgn="ctr"/>
                      <a:r>
                        <a:rPr lang="es-CO" sz="1400" b="0" i="0" u="none" strike="noStrike" dirty="0">
                          <a:solidFill>
                            <a:srgbClr val="000000"/>
                          </a:solidFill>
                          <a:effectLst/>
                          <a:latin typeface="Calibri" panose="020F0502020204030204" pitchFamily="34" charset="0"/>
                        </a:rPr>
                        <a:t>193.409</a:t>
                      </a:r>
                    </a:p>
                  </a:txBody>
                  <a:tcPr marL="8215" marR="8215" marT="8215" marB="0" anchor="ctr">
                    <a:lnL>
                      <a:noFill/>
                    </a:lnL>
                    <a:lnR>
                      <a:noFill/>
                    </a:lnR>
                    <a:lnT>
                      <a:noFill/>
                    </a:lnT>
                    <a:lnB>
                      <a:noFill/>
                    </a:lnB>
                  </a:tcPr>
                </a:tc>
                <a:tc>
                  <a:txBody>
                    <a:bodyPr/>
                    <a:lstStyle/>
                    <a:p>
                      <a:pPr algn="r" fontAlgn="ctr"/>
                      <a:r>
                        <a:rPr lang="es-CO" sz="1400" b="0" i="0" u="none" strike="noStrike" dirty="0">
                          <a:solidFill>
                            <a:srgbClr val="000000"/>
                          </a:solidFill>
                          <a:effectLst/>
                          <a:latin typeface="Calibri" panose="020F0502020204030204" pitchFamily="34" charset="0"/>
                        </a:rPr>
                        <a:t>298,4</a:t>
                      </a:r>
                    </a:p>
                  </a:txBody>
                  <a:tcPr marL="8215" marR="8215" marT="8215" marB="0" anchor="ctr">
                    <a:lnL>
                      <a:noFill/>
                    </a:lnL>
                    <a:lnR>
                      <a:noFill/>
                    </a:lnR>
                    <a:lnT>
                      <a:noFill/>
                    </a:lnT>
                    <a:lnB>
                      <a:noFill/>
                    </a:lnB>
                  </a:tcPr>
                </a:tc>
                <a:tc>
                  <a:txBody>
                    <a:bodyPr/>
                    <a:lstStyle/>
                    <a:p>
                      <a:pPr algn="r" fontAlgn="ctr"/>
                      <a:r>
                        <a:rPr lang="es-CO" sz="1400" b="0" i="0" u="none" strike="noStrike" dirty="0">
                          <a:solidFill>
                            <a:srgbClr val="000000"/>
                          </a:solidFill>
                          <a:effectLst/>
                          <a:latin typeface="Calibri" panose="020F0502020204030204" pitchFamily="34" charset="0"/>
                        </a:rPr>
                        <a:t>-128.585</a:t>
                      </a:r>
                    </a:p>
                  </a:txBody>
                  <a:tcPr marL="8215" marR="8215" marT="8215" marB="0" anchor="ctr">
                    <a:lnL>
                      <a:noFill/>
                    </a:lnL>
                    <a:lnR>
                      <a:noFill/>
                    </a:lnR>
                    <a:lnT>
                      <a:noFill/>
                    </a:lnT>
                    <a:lnB>
                      <a:noFill/>
                    </a:lnB>
                  </a:tcPr>
                </a:tc>
                <a:tc>
                  <a:txBody>
                    <a:bodyPr/>
                    <a:lstStyle/>
                    <a:p>
                      <a:pPr algn="r" fontAlgn="ctr"/>
                      <a:r>
                        <a:rPr lang="es-CO" sz="1400" b="0" i="0" u="none" strike="noStrike" dirty="0">
                          <a:solidFill>
                            <a:srgbClr val="000000"/>
                          </a:solidFill>
                          <a:effectLst/>
                          <a:latin typeface="Calibri" panose="020F0502020204030204" pitchFamily="34" charset="0"/>
                        </a:rPr>
                        <a:t>-198,4</a:t>
                      </a:r>
                    </a:p>
                  </a:txBody>
                  <a:tcPr marL="8215" marR="8215" marT="8215" marB="0" anchor="ctr">
                    <a:lnL>
                      <a:noFill/>
                    </a:lnL>
                    <a:lnR>
                      <a:noFill/>
                    </a:lnR>
                    <a:lnT>
                      <a:noFill/>
                    </a:lnT>
                    <a:lnB>
                      <a:noFill/>
                    </a:lnB>
                  </a:tcPr>
                </a:tc>
                <a:extLst>
                  <a:ext uri="{0D108BD9-81ED-4DB2-BD59-A6C34878D82A}">
                    <a16:rowId xmlns:a16="http://schemas.microsoft.com/office/drawing/2014/main" val="841081017"/>
                  </a:ext>
                </a:extLst>
              </a:tr>
              <a:tr h="317241">
                <a:tc>
                  <a:txBody>
                    <a:bodyPr/>
                    <a:lstStyle/>
                    <a:p>
                      <a:pPr algn="l" fontAlgn="ctr"/>
                      <a:r>
                        <a:rPr lang="es-CO" sz="1400" b="0" i="0" u="none" strike="noStrike">
                          <a:solidFill>
                            <a:srgbClr val="000000"/>
                          </a:solidFill>
                          <a:effectLst/>
                          <a:latin typeface="Calibri" panose="020F0502020204030204" pitchFamily="34" charset="0"/>
                        </a:rPr>
                        <a:t>Petro</a:t>
                      </a:r>
                    </a:p>
                  </a:txBody>
                  <a:tcPr marL="8215" marR="8215" marT="82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CO" sz="1400" b="0" i="0" u="none" strike="noStrike" dirty="0">
                          <a:solidFill>
                            <a:srgbClr val="000000"/>
                          </a:solidFill>
                          <a:effectLst/>
                          <a:latin typeface="Calibri" panose="020F0502020204030204" pitchFamily="34" charset="0"/>
                        </a:rPr>
                        <a:t>1.032.666</a:t>
                      </a:r>
                    </a:p>
                  </a:txBody>
                  <a:tcPr marL="8215" marR="8215" marT="82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CO" sz="1400" b="0" i="0" u="none" strike="noStrike" dirty="0">
                          <a:solidFill>
                            <a:srgbClr val="000000"/>
                          </a:solidFill>
                          <a:effectLst/>
                          <a:latin typeface="Calibri" panose="020F0502020204030204" pitchFamily="34" charset="0"/>
                        </a:rPr>
                        <a:t>410.085</a:t>
                      </a:r>
                    </a:p>
                  </a:txBody>
                  <a:tcPr marL="8215" marR="8215" marT="82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CO" sz="1400" b="0" i="0" u="none" strike="noStrike" dirty="0">
                          <a:solidFill>
                            <a:srgbClr val="000000"/>
                          </a:solidFill>
                          <a:effectLst/>
                          <a:latin typeface="Calibri" panose="020F0502020204030204" pitchFamily="34" charset="0"/>
                        </a:rPr>
                        <a:t>39,7</a:t>
                      </a:r>
                    </a:p>
                  </a:txBody>
                  <a:tcPr marL="8215" marR="8215" marT="82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CO" sz="1400" b="0" i="0" u="none" strike="noStrike" dirty="0">
                          <a:solidFill>
                            <a:srgbClr val="000000"/>
                          </a:solidFill>
                          <a:effectLst/>
                          <a:latin typeface="Calibri" panose="020F0502020204030204" pitchFamily="34" charset="0"/>
                        </a:rPr>
                        <a:t>622,581</a:t>
                      </a:r>
                    </a:p>
                  </a:txBody>
                  <a:tcPr marL="8215" marR="8215" marT="82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CO" sz="1400" b="0" i="0" u="none" strike="noStrike" dirty="0">
                          <a:solidFill>
                            <a:srgbClr val="000000"/>
                          </a:solidFill>
                          <a:effectLst/>
                          <a:latin typeface="Calibri" panose="020F0502020204030204" pitchFamily="34" charset="0"/>
                        </a:rPr>
                        <a:t>60.3</a:t>
                      </a:r>
                    </a:p>
                  </a:txBody>
                  <a:tcPr marL="8215" marR="8215" marT="82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CO" sz="1400" b="0" i="0" u="none" strike="noStrike" dirty="0">
                          <a:solidFill>
                            <a:srgbClr val="000000"/>
                          </a:solidFill>
                          <a:effectLst/>
                          <a:latin typeface="Calibri" panose="020F0502020204030204" pitchFamily="34" charset="0"/>
                        </a:rPr>
                        <a:t>144.484</a:t>
                      </a:r>
                    </a:p>
                  </a:txBody>
                  <a:tcPr marL="8215" marR="8215" marT="82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CO" sz="1400" b="0" i="0" u="none" strike="noStrike" dirty="0">
                          <a:solidFill>
                            <a:srgbClr val="000000"/>
                          </a:solidFill>
                          <a:effectLst/>
                          <a:latin typeface="Calibri" panose="020F0502020204030204" pitchFamily="34" charset="0"/>
                        </a:rPr>
                        <a:t>14.0</a:t>
                      </a:r>
                    </a:p>
                  </a:txBody>
                  <a:tcPr marL="8215" marR="8215" marT="82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CO" sz="1400" b="0" i="0" u="none" strike="noStrike" dirty="0">
                          <a:solidFill>
                            <a:srgbClr val="000000"/>
                          </a:solidFill>
                          <a:effectLst/>
                          <a:latin typeface="Calibri" panose="020F0502020204030204" pitchFamily="34" charset="0"/>
                        </a:rPr>
                        <a:t>898.065</a:t>
                      </a:r>
                    </a:p>
                  </a:txBody>
                  <a:tcPr marL="8215" marR="8215" marT="82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CO" sz="1400" b="0" i="0" u="none" strike="noStrike" dirty="0">
                          <a:solidFill>
                            <a:srgbClr val="000000"/>
                          </a:solidFill>
                          <a:effectLst/>
                          <a:latin typeface="Calibri" panose="020F0502020204030204" pitchFamily="34" charset="0"/>
                        </a:rPr>
                        <a:t>87,0</a:t>
                      </a:r>
                    </a:p>
                  </a:txBody>
                  <a:tcPr marL="8215" marR="8215" marT="82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CO" sz="1400" b="0" i="0" u="none" strike="noStrike" dirty="0">
                          <a:solidFill>
                            <a:srgbClr val="000000"/>
                          </a:solidFill>
                          <a:effectLst/>
                          <a:latin typeface="Calibri" panose="020F0502020204030204" pitchFamily="34" charset="0"/>
                        </a:rPr>
                        <a:t>134.601</a:t>
                      </a:r>
                    </a:p>
                  </a:txBody>
                  <a:tcPr marL="8215" marR="8215" marT="82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CO" sz="1400" b="0" i="0" u="none" strike="noStrike" dirty="0">
                          <a:solidFill>
                            <a:srgbClr val="000000"/>
                          </a:solidFill>
                          <a:effectLst/>
                          <a:latin typeface="Calibri" panose="020F0502020204030204" pitchFamily="34" charset="0"/>
                        </a:rPr>
                        <a:t>13,0</a:t>
                      </a:r>
                    </a:p>
                  </a:txBody>
                  <a:tcPr marL="8215" marR="8215" marT="821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0449587"/>
                  </a:ext>
                </a:extLst>
              </a:tr>
            </a:tbl>
          </a:graphicData>
        </a:graphic>
      </p:graphicFrame>
    </p:spTree>
    <p:extLst>
      <p:ext uri="{BB962C8B-B14F-4D97-AF65-F5344CB8AC3E}">
        <p14:creationId xmlns:p14="http://schemas.microsoft.com/office/powerpoint/2010/main" val="2984871849"/>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3229</TotalTime>
  <Words>772</Words>
  <Application>Microsoft Macintosh PowerPoint</Application>
  <PresentationFormat>Carta (216 x 279 mm)</PresentationFormat>
  <Paragraphs>161</Paragraphs>
  <Slides>10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vt:i4>
      </vt:variant>
    </vt:vector>
  </HeadingPairs>
  <TitlesOfParts>
    <vt:vector size="17" baseType="lpstr">
      <vt:lpstr>Arial</vt:lpstr>
      <vt:lpstr>Arial Narrow</vt:lpstr>
      <vt:lpstr>Calibri</vt:lpstr>
      <vt:lpstr>Calibri Light</vt:lpstr>
      <vt:lpstr>Montserrat Medium</vt:lpstr>
      <vt:lpstr>Symbol</vt:lpstr>
      <vt:lpstr>Tema de Office</vt:lpstr>
      <vt:lpstr>Empleos generados durante los 16 primeros meses de cada gobierno 2010-2023   Fecha de elaboración: 30-01-2024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Javier Mauricio Gomez Mantilla</dc:creator>
  <cp:lastModifiedBy>Alvaro Hernando Aroca Collazos</cp:lastModifiedBy>
  <cp:revision>92</cp:revision>
  <dcterms:created xsi:type="dcterms:W3CDTF">2021-11-04T21:39:57Z</dcterms:created>
  <dcterms:modified xsi:type="dcterms:W3CDTF">2024-02-01T20:29:55Z</dcterms:modified>
</cp:coreProperties>
</file>