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  <p:sldMasterId id="2147483677" r:id="rId6"/>
    <p:sldMasterId id="2147483687" r:id="rId7"/>
    <p:sldMasterId id="2147483698" r:id="rId8"/>
    <p:sldMasterId id="2147483751" r:id="rId9"/>
    <p:sldMasterId id="2147483769" r:id="rId10"/>
    <p:sldMasterId id="2147483781" r:id="rId11"/>
    <p:sldMasterId id="2147483793" r:id="rId12"/>
    <p:sldMasterId id="2147483805" r:id="rId13"/>
    <p:sldMasterId id="2147483818" r:id="rId14"/>
    <p:sldMasterId id="2147483829" r:id="rId15"/>
  </p:sldMasterIdLst>
  <p:notesMasterIdLst>
    <p:notesMasterId r:id="rId64"/>
  </p:notesMasterIdLst>
  <p:sldIdLst>
    <p:sldId id="256" r:id="rId16"/>
    <p:sldId id="1220" r:id="rId17"/>
    <p:sldId id="259" r:id="rId18"/>
    <p:sldId id="278" r:id="rId19"/>
    <p:sldId id="1205" r:id="rId20"/>
    <p:sldId id="1206" r:id="rId21"/>
    <p:sldId id="367" r:id="rId22"/>
    <p:sldId id="1153" r:id="rId23"/>
    <p:sldId id="1160" r:id="rId24"/>
    <p:sldId id="1154" r:id="rId25"/>
    <p:sldId id="2141412154" r:id="rId26"/>
    <p:sldId id="2141412322" r:id="rId27"/>
    <p:sldId id="2141412340" r:id="rId28"/>
    <p:sldId id="1207" r:id="rId29"/>
    <p:sldId id="2141412343" r:id="rId30"/>
    <p:sldId id="2141412344" r:id="rId31"/>
    <p:sldId id="331" r:id="rId32"/>
    <p:sldId id="332" r:id="rId33"/>
    <p:sldId id="348" r:id="rId34"/>
    <p:sldId id="2141412342" r:id="rId35"/>
    <p:sldId id="2141412324" r:id="rId36"/>
    <p:sldId id="2141412325" r:id="rId37"/>
    <p:sldId id="1217" r:id="rId38"/>
    <p:sldId id="1218" r:id="rId39"/>
    <p:sldId id="1126" r:id="rId40"/>
    <p:sldId id="1127" r:id="rId41"/>
    <p:sldId id="2141412341" r:id="rId42"/>
    <p:sldId id="2141412327" r:id="rId43"/>
    <p:sldId id="322" r:id="rId44"/>
    <p:sldId id="320" r:id="rId45"/>
    <p:sldId id="2141412345" r:id="rId46"/>
    <p:sldId id="2141412328" r:id="rId47"/>
    <p:sldId id="2141412331" r:id="rId48"/>
    <p:sldId id="2141412329" r:id="rId49"/>
    <p:sldId id="2141412330" r:id="rId50"/>
    <p:sldId id="2141412333" r:id="rId51"/>
    <p:sldId id="2141412334" r:id="rId52"/>
    <p:sldId id="2141412335" r:id="rId53"/>
    <p:sldId id="2141412336" r:id="rId54"/>
    <p:sldId id="2141412337" r:id="rId55"/>
    <p:sldId id="2141412338" r:id="rId56"/>
    <p:sldId id="2141412339" r:id="rId57"/>
    <p:sldId id="810" r:id="rId58"/>
    <p:sldId id="907" r:id="rId59"/>
    <p:sldId id="905" r:id="rId60"/>
    <p:sldId id="294" r:id="rId61"/>
    <p:sldId id="1221" r:id="rId62"/>
    <p:sldId id="2141412326" r:id="rId6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BF33"/>
    <a:srgbClr val="57B7FF"/>
    <a:srgbClr val="FBC513"/>
    <a:srgbClr val="00438D"/>
    <a:srgbClr val="DA171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46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4.xml"/><Relationship Id="rId51" Type="http://schemas.openxmlformats.org/officeDocument/2006/relationships/slide" Target="slides/slide36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theme" Target="theme/theme1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6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3.xml"/><Relationship Id="rId39" Type="http://schemas.openxmlformats.org/officeDocument/2006/relationships/slide" Target="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598DF5-F345-4903-8408-EC3C97CD703A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CFF8A16-165F-43AB-8DAE-96C2F9E6A639}">
      <dgm:prSet phldrT="[Texto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_tradnl" sz="1600" b="1" dirty="0"/>
            <a:t>Atención integrada en salud</a:t>
          </a:r>
          <a:endParaRPr lang="es-ES" sz="1600" b="1" dirty="0"/>
        </a:p>
      </dgm:t>
    </dgm:pt>
    <dgm:pt modelId="{7D34B727-7458-4F2E-8EDF-46E981D38141}" type="parTrans" cxnId="{5920A5FA-9598-4C04-95BA-8F5D9BEF6B37}">
      <dgm:prSet/>
      <dgm:spPr/>
      <dgm:t>
        <a:bodyPr/>
        <a:lstStyle/>
        <a:p>
          <a:endParaRPr lang="es-ES"/>
        </a:p>
      </dgm:t>
    </dgm:pt>
    <dgm:pt modelId="{A0EC136C-30EC-4315-A1D4-9909645026BA}" type="sibTrans" cxnId="{5920A5FA-9598-4C04-95BA-8F5D9BEF6B37}">
      <dgm:prSet/>
      <dgm:spPr/>
      <dgm:t>
        <a:bodyPr/>
        <a:lstStyle/>
        <a:p>
          <a:endParaRPr lang="es-ES"/>
        </a:p>
      </dgm:t>
    </dgm:pt>
    <dgm:pt modelId="{61EE7C0B-1AAD-4092-8404-2ABC902A43C1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300" dirty="0"/>
            <a:t>“La organización y gestión de los servicios de salud de tal manera que las personas obtengan la atención que necesitan, cuando la necesitan, adaptada a sus necesidades y que adquieran los resultados deseados de acuerdo a los recursos utilizados.”</a:t>
          </a:r>
        </a:p>
        <a:p>
          <a:r>
            <a:rPr lang="es-ES_tradnl" sz="1300" dirty="0"/>
            <a:t>OMS, 2008</a:t>
          </a:r>
          <a:endParaRPr lang="es-ES" sz="1300" dirty="0"/>
        </a:p>
      </dgm:t>
    </dgm:pt>
    <dgm:pt modelId="{190FB065-632E-4141-9641-41D7B7483DE2}" type="parTrans" cxnId="{A3401442-B58F-4BEE-AB67-E6145C662803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9598208D-AC87-4906-BDAF-53EB0738DA1B}" type="sibTrans" cxnId="{A3401442-B58F-4BEE-AB67-E6145C662803}">
      <dgm:prSet/>
      <dgm:spPr/>
      <dgm:t>
        <a:bodyPr/>
        <a:lstStyle/>
        <a:p>
          <a:endParaRPr lang="es-ES"/>
        </a:p>
      </dgm:t>
    </dgm:pt>
    <dgm:pt modelId="{CC1F2F39-FC4A-4BC6-83D3-03DCAF2AA14D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300" dirty="0"/>
            <a:t>Es un conjunto de técnicas y modelos organizativos diseñados para crear conectividad, alineación y colaboración entre la atención sanitaria y social, y dentro de ellas en los niveles de financiación, gestión y prestación de servicios.</a:t>
          </a:r>
        </a:p>
        <a:p>
          <a:r>
            <a:rPr lang="es-ES_tradnl" sz="1300" dirty="0" err="1"/>
            <a:t>Rodney</a:t>
          </a:r>
          <a:r>
            <a:rPr lang="es-ES_tradnl" sz="1300" dirty="0"/>
            <a:t> y </a:t>
          </a:r>
          <a:r>
            <a:rPr lang="es-ES_tradnl" sz="1300" dirty="0" err="1"/>
            <a:t>Kinacor</a:t>
          </a:r>
          <a:r>
            <a:rPr lang="es-ES_tradnl" sz="1300" dirty="0"/>
            <a:t>, 2000</a:t>
          </a:r>
          <a:endParaRPr lang="es-ES" sz="1300" dirty="0"/>
        </a:p>
      </dgm:t>
    </dgm:pt>
    <dgm:pt modelId="{E5D858D0-4E89-4A94-9C84-6A14C173EB76}" type="parTrans" cxnId="{1090D8E1-BB73-46A8-B0B0-A166133EDD13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D8A146DE-B2FD-42CD-A815-612CEBD6239E}" type="sibTrans" cxnId="{1090D8E1-BB73-46A8-B0B0-A166133EDD13}">
      <dgm:prSet/>
      <dgm:spPr/>
      <dgm:t>
        <a:bodyPr/>
        <a:lstStyle/>
        <a:p>
          <a:endParaRPr lang="es-ES"/>
        </a:p>
      </dgm:t>
    </dgm:pt>
    <dgm:pt modelId="{5CFE740F-A8F8-4092-8994-55B3F532F93A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300" dirty="0"/>
            <a:t>“Es un abordaje de la atención del paciente que coordina los recursos a lo largo de todo el sistema de atención sanitaria y a lo largo de todo el ciclo de vida de la enfermedad.”</a:t>
          </a:r>
        </a:p>
        <a:p>
          <a:r>
            <a:rPr lang="es-ES_tradnl" sz="1300" dirty="0"/>
            <a:t>Boston </a:t>
          </a:r>
          <a:r>
            <a:rPr lang="es-ES_tradnl" sz="1300" dirty="0" err="1"/>
            <a:t>Consulting</a:t>
          </a:r>
          <a:r>
            <a:rPr lang="es-ES_tradnl" sz="1300" dirty="0"/>
            <a:t> </a:t>
          </a:r>
          <a:r>
            <a:rPr lang="es-ES_tradnl" sz="1300" dirty="0" err="1"/>
            <a:t>Group</a:t>
          </a:r>
          <a:r>
            <a:rPr lang="es-ES_tradnl" sz="1300" dirty="0"/>
            <a:t>, 1993</a:t>
          </a:r>
          <a:endParaRPr lang="es-ES" sz="1300" dirty="0"/>
        </a:p>
      </dgm:t>
    </dgm:pt>
    <dgm:pt modelId="{1AF9A486-F107-438E-9881-1B9899194B7E}" type="parTrans" cxnId="{9A38761F-470C-4CA1-B4FB-5B5EF81FE62E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FE5A9E82-8593-49B3-B24F-AD79A2E3A153}" type="sibTrans" cxnId="{9A38761F-470C-4CA1-B4FB-5B5EF81FE62E}">
      <dgm:prSet/>
      <dgm:spPr/>
      <dgm:t>
        <a:bodyPr/>
        <a:lstStyle/>
        <a:p>
          <a:endParaRPr lang="es-ES"/>
        </a:p>
      </dgm:t>
    </dgm:pt>
    <dgm:pt modelId="{5425FAE2-6ABC-44F3-84BA-64583E38632F}">
      <dgm:prSet phldrT="[Texto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_tradnl" sz="1400" dirty="0"/>
            <a:t>“Conjunto de organizaciones que brinda o hace arreglos para brindar un continuo coordinado de servicios de salud a una población y esta dispuesto a ser clínica y financieramente responsable por los resultados y el estado de salud de la población que sirve.”</a:t>
          </a:r>
        </a:p>
        <a:p>
          <a:r>
            <a:rPr lang="es-ES_tradnl" sz="1400" dirty="0"/>
            <a:t>S.M. </a:t>
          </a:r>
          <a:r>
            <a:rPr lang="es-ES_tradnl" sz="1400" dirty="0" err="1"/>
            <a:t>Shortell</a:t>
          </a:r>
          <a:r>
            <a:rPr lang="es-ES_tradnl" sz="1400" dirty="0"/>
            <a:t>, 1993</a:t>
          </a:r>
          <a:endParaRPr lang="es-ES" sz="1400" dirty="0"/>
        </a:p>
      </dgm:t>
    </dgm:pt>
    <dgm:pt modelId="{688A822B-1406-4819-823A-D938819C2647}" type="parTrans" cxnId="{05893470-BAF7-461A-AF04-73F775F8B6A8}">
      <dgm:prSet>
        <dgm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ES"/>
        </a:p>
      </dgm:t>
    </dgm:pt>
    <dgm:pt modelId="{7DD53C16-BAB1-4FB8-8B8E-F9F84D9698C0}" type="sibTrans" cxnId="{05893470-BAF7-461A-AF04-73F775F8B6A8}">
      <dgm:prSet/>
      <dgm:spPr/>
      <dgm:t>
        <a:bodyPr/>
        <a:lstStyle/>
        <a:p>
          <a:endParaRPr lang="es-ES"/>
        </a:p>
      </dgm:t>
    </dgm:pt>
    <dgm:pt modelId="{46C820B3-CF8B-4C8D-BB27-9FBEFF50EA9E}" type="pres">
      <dgm:prSet presAssocID="{C5598DF5-F345-4903-8408-EC3C97CD703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24C2527-63EA-4B93-A7BA-7E229B34A9EA}" type="pres">
      <dgm:prSet presAssocID="{FCFF8A16-165F-43AB-8DAE-96C2F9E6A639}" presName="centerShape" presStyleLbl="node0" presStyleIdx="0" presStyleCnt="1" custScaleX="78015" custScaleY="76363" custLinFactNeighborX="-2530" custLinFactNeighborY="1617"/>
      <dgm:spPr/>
    </dgm:pt>
    <dgm:pt modelId="{1E6B76C3-3CBA-4293-A383-E81AC2177475}" type="pres">
      <dgm:prSet presAssocID="{190FB065-632E-4141-9641-41D7B7483DE2}" presName="Name9" presStyleLbl="parChTrans1D2" presStyleIdx="0" presStyleCnt="4"/>
      <dgm:spPr/>
    </dgm:pt>
    <dgm:pt modelId="{49DB0150-9961-41B1-A04D-50E22E8C8E97}" type="pres">
      <dgm:prSet presAssocID="{190FB065-632E-4141-9641-41D7B7483DE2}" presName="connTx" presStyleLbl="parChTrans1D2" presStyleIdx="0" presStyleCnt="4"/>
      <dgm:spPr/>
    </dgm:pt>
    <dgm:pt modelId="{F85CD639-15B1-466A-9278-5ECFEC9858AF}" type="pres">
      <dgm:prSet presAssocID="{61EE7C0B-1AAD-4092-8404-2ABC902A43C1}" presName="node" presStyleLbl="node1" presStyleIdx="0" presStyleCnt="4" custScaleX="179351" custScaleY="163385" custRadScaleRad="114111" custRadScaleInc="132660">
        <dgm:presLayoutVars>
          <dgm:bulletEnabled val="1"/>
        </dgm:presLayoutVars>
      </dgm:prSet>
      <dgm:spPr/>
    </dgm:pt>
    <dgm:pt modelId="{5C95F965-AA49-4F6E-A058-A41665C03A9E}" type="pres">
      <dgm:prSet presAssocID="{E5D858D0-4E89-4A94-9C84-6A14C173EB76}" presName="Name9" presStyleLbl="parChTrans1D2" presStyleIdx="1" presStyleCnt="4"/>
      <dgm:spPr/>
    </dgm:pt>
    <dgm:pt modelId="{3BA0C564-F901-41EF-AF4A-EEBC5466839C}" type="pres">
      <dgm:prSet presAssocID="{E5D858D0-4E89-4A94-9C84-6A14C173EB76}" presName="connTx" presStyleLbl="parChTrans1D2" presStyleIdx="1" presStyleCnt="4"/>
      <dgm:spPr/>
    </dgm:pt>
    <dgm:pt modelId="{14D91BD5-0549-40FB-825D-32B98C80ACEE}" type="pres">
      <dgm:prSet presAssocID="{CC1F2F39-FC4A-4BC6-83D3-03DCAF2AA14D}" presName="node" presStyleLbl="node1" presStyleIdx="1" presStyleCnt="4" custScaleX="183842" custScaleY="158150" custRadScaleRad="124472" custRadScaleInc="80792">
        <dgm:presLayoutVars>
          <dgm:bulletEnabled val="1"/>
        </dgm:presLayoutVars>
      </dgm:prSet>
      <dgm:spPr/>
    </dgm:pt>
    <dgm:pt modelId="{D6E3ECC6-CF98-4C91-86E2-F0E5B4DB60DB}" type="pres">
      <dgm:prSet presAssocID="{1AF9A486-F107-438E-9881-1B9899194B7E}" presName="Name9" presStyleLbl="parChTrans1D2" presStyleIdx="2" presStyleCnt="4"/>
      <dgm:spPr/>
    </dgm:pt>
    <dgm:pt modelId="{C0D24E7B-3400-4F82-82C8-4B8C4946E6DE}" type="pres">
      <dgm:prSet presAssocID="{1AF9A486-F107-438E-9881-1B9899194B7E}" presName="connTx" presStyleLbl="parChTrans1D2" presStyleIdx="2" presStyleCnt="4"/>
      <dgm:spPr/>
    </dgm:pt>
    <dgm:pt modelId="{1ADA0B9E-7DE9-43C3-9F7D-8A5A2E265014}" type="pres">
      <dgm:prSet presAssocID="{5CFE740F-A8F8-4092-8994-55B3F532F93A}" presName="node" presStyleLbl="node1" presStyleIdx="2" presStyleCnt="4" custScaleX="181120" custScaleY="154721" custRadScaleRad="128721" custRadScaleInc="120679">
        <dgm:presLayoutVars>
          <dgm:bulletEnabled val="1"/>
        </dgm:presLayoutVars>
      </dgm:prSet>
      <dgm:spPr/>
    </dgm:pt>
    <dgm:pt modelId="{5D70B188-8486-4E5A-96ED-33F82A79BE06}" type="pres">
      <dgm:prSet presAssocID="{688A822B-1406-4819-823A-D938819C2647}" presName="Name9" presStyleLbl="parChTrans1D2" presStyleIdx="3" presStyleCnt="4"/>
      <dgm:spPr/>
    </dgm:pt>
    <dgm:pt modelId="{87A35D7C-1CFB-46D9-912A-12EF2CC6FB1F}" type="pres">
      <dgm:prSet presAssocID="{688A822B-1406-4819-823A-D938819C2647}" presName="connTx" presStyleLbl="parChTrans1D2" presStyleIdx="3" presStyleCnt="4"/>
      <dgm:spPr/>
    </dgm:pt>
    <dgm:pt modelId="{4F8F4DCC-5325-4959-BF11-0B719C0B92F2}" type="pres">
      <dgm:prSet presAssocID="{5425FAE2-6ABC-44F3-84BA-64583E38632F}" presName="node" presStyleLbl="node1" presStyleIdx="3" presStyleCnt="4" custScaleX="180020" custScaleY="170440" custRadScaleRad="121641" custRadScaleInc="61955">
        <dgm:presLayoutVars>
          <dgm:bulletEnabled val="1"/>
        </dgm:presLayoutVars>
      </dgm:prSet>
      <dgm:spPr/>
    </dgm:pt>
  </dgm:ptLst>
  <dgm:cxnLst>
    <dgm:cxn modelId="{EA787310-6B4E-4832-A192-4AF9D6579A85}" type="presOf" srcId="{E5D858D0-4E89-4A94-9C84-6A14C173EB76}" destId="{5C95F965-AA49-4F6E-A058-A41665C03A9E}" srcOrd="0" destOrd="0" presId="urn:microsoft.com/office/officeart/2005/8/layout/radial1"/>
    <dgm:cxn modelId="{61C8E418-4ED5-458E-9978-628C135763AC}" type="presOf" srcId="{1AF9A486-F107-438E-9881-1B9899194B7E}" destId="{D6E3ECC6-CF98-4C91-86E2-F0E5B4DB60DB}" srcOrd="0" destOrd="0" presId="urn:microsoft.com/office/officeart/2005/8/layout/radial1"/>
    <dgm:cxn modelId="{9A38761F-470C-4CA1-B4FB-5B5EF81FE62E}" srcId="{FCFF8A16-165F-43AB-8DAE-96C2F9E6A639}" destId="{5CFE740F-A8F8-4092-8994-55B3F532F93A}" srcOrd="2" destOrd="0" parTransId="{1AF9A486-F107-438E-9881-1B9899194B7E}" sibTransId="{FE5A9E82-8593-49B3-B24F-AD79A2E3A153}"/>
    <dgm:cxn modelId="{D4D2BD36-B174-4B2E-9A79-5D8FC069A0D6}" type="presOf" srcId="{5CFE740F-A8F8-4092-8994-55B3F532F93A}" destId="{1ADA0B9E-7DE9-43C3-9F7D-8A5A2E265014}" srcOrd="0" destOrd="0" presId="urn:microsoft.com/office/officeart/2005/8/layout/radial1"/>
    <dgm:cxn modelId="{DEF0E839-E53E-4276-80D1-08F5D2E32AF6}" type="presOf" srcId="{C5598DF5-F345-4903-8408-EC3C97CD703A}" destId="{46C820B3-CF8B-4C8D-BB27-9FBEFF50EA9E}" srcOrd="0" destOrd="0" presId="urn:microsoft.com/office/officeart/2005/8/layout/radial1"/>
    <dgm:cxn modelId="{A3401442-B58F-4BEE-AB67-E6145C662803}" srcId="{FCFF8A16-165F-43AB-8DAE-96C2F9E6A639}" destId="{61EE7C0B-1AAD-4092-8404-2ABC902A43C1}" srcOrd="0" destOrd="0" parTransId="{190FB065-632E-4141-9641-41D7B7483DE2}" sibTransId="{9598208D-AC87-4906-BDAF-53EB0738DA1B}"/>
    <dgm:cxn modelId="{05893470-BAF7-461A-AF04-73F775F8B6A8}" srcId="{FCFF8A16-165F-43AB-8DAE-96C2F9E6A639}" destId="{5425FAE2-6ABC-44F3-84BA-64583E38632F}" srcOrd="3" destOrd="0" parTransId="{688A822B-1406-4819-823A-D938819C2647}" sibTransId="{7DD53C16-BAB1-4FB8-8B8E-F9F84D9698C0}"/>
    <dgm:cxn modelId="{046C6879-F043-4E20-BAF1-008E2E1E4A42}" type="presOf" srcId="{1AF9A486-F107-438E-9881-1B9899194B7E}" destId="{C0D24E7B-3400-4F82-82C8-4B8C4946E6DE}" srcOrd="1" destOrd="0" presId="urn:microsoft.com/office/officeart/2005/8/layout/radial1"/>
    <dgm:cxn modelId="{99448281-DA1A-439D-852B-213980BBE3BC}" type="presOf" srcId="{61EE7C0B-1AAD-4092-8404-2ABC902A43C1}" destId="{F85CD639-15B1-466A-9278-5ECFEC9858AF}" srcOrd="0" destOrd="0" presId="urn:microsoft.com/office/officeart/2005/8/layout/radial1"/>
    <dgm:cxn modelId="{587BE39D-FF12-4506-ADD9-643D57BFCB6D}" type="presOf" srcId="{E5D858D0-4E89-4A94-9C84-6A14C173EB76}" destId="{3BA0C564-F901-41EF-AF4A-EEBC5466839C}" srcOrd="1" destOrd="0" presId="urn:microsoft.com/office/officeart/2005/8/layout/radial1"/>
    <dgm:cxn modelId="{7CF2BEC7-0C89-4726-A2E5-57E05D805BAE}" type="presOf" srcId="{190FB065-632E-4141-9641-41D7B7483DE2}" destId="{1E6B76C3-3CBA-4293-A383-E81AC2177475}" srcOrd="0" destOrd="0" presId="urn:microsoft.com/office/officeart/2005/8/layout/radial1"/>
    <dgm:cxn modelId="{AEA428DA-AFA7-4431-8F71-171109A229E7}" type="presOf" srcId="{190FB065-632E-4141-9641-41D7B7483DE2}" destId="{49DB0150-9961-41B1-A04D-50E22E8C8E97}" srcOrd="1" destOrd="0" presId="urn:microsoft.com/office/officeart/2005/8/layout/radial1"/>
    <dgm:cxn modelId="{1090D8E1-BB73-46A8-B0B0-A166133EDD13}" srcId="{FCFF8A16-165F-43AB-8DAE-96C2F9E6A639}" destId="{CC1F2F39-FC4A-4BC6-83D3-03DCAF2AA14D}" srcOrd="1" destOrd="0" parTransId="{E5D858D0-4E89-4A94-9C84-6A14C173EB76}" sibTransId="{D8A146DE-B2FD-42CD-A815-612CEBD6239E}"/>
    <dgm:cxn modelId="{3784D7E6-C5F0-4E4E-8B6D-FCE02A8788EE}" type="presOf" srcId="{CC1F2F39-FC4A-4BC6-83D3-03DCAF2AA14D}" destId="{14D91BD5-0549-40FB-825D-32B98C80ACEE}" srcOrd="0" destOrd="0" presId="urn:microsoft.com/office/officeart/2005/8/layout/radial1"/>
    <dgm:cxn modelId="{7BB760EB-27DD-4583-8505-A8A6834C2077}" type="presOf" srcId="{FCFF8A16-165F-43AB-8DAE-96C2F9E6A639}" destId="{924C2527-63EA-4B93-A7BA-7E229B34A9EA}" srcOrd="0" destOrd="0" presId="urn:microsoft.com/office/officeart/2005/8/layout/radial1"/>
    <dgm:cxn modelId="{D19282F1-C011-4B2F-997D-038DC0987307}" type="presOf" srcId="{688A822B-1406-4819-823A-D938819C2647}" destId="{5D70B188-8486-4E5A-96ED-33F82A79BE06}" srcOrd="0" destOrd="0" presId="urn:microsoft.com/office/officeart/2005/8/layout/radial1"/>
    <dgm:cxn modelId="{1A0A4CF4-5B9A-463A-A84E-1CEEADA957F3}" type="presOf" srcId="{688A822B-1406-4819-823A-D938819C2647}" destId="{87A35D7C-1CFB-46D9-912A-12EF2CC6FB1F}" srcOrd="1" destOrd="0" presId="urn:microsoft.com/office/officeart/2005/8/layout/radial1"/>
    <dgm:cxn modelId="{5920A5FA-9598-4C04-95BA-8F5D9BEF6B37}" srcId="{C5598DF5-F345-4903-8408-EC3C97CD703A}" destId="{FCFF8A16-165F-43AB-8DAE-96C2F9E6A639}" srcOrd="0" destOrd="0" parTransId="{7D34B727-7458-4F2E-8EDF-46E981D38141}" sibTransId="{A0EC136C-30EC-4315-A1D4-9909645026BA}"/>
    <dgm:cxn modelId="{423938FE-1307-4B4D-A174-F14FE24B476E}" type="presOf" srcId="{5425FAE2-6ABC-44F3-84BA-64583E38632F}" destId="{4F8F4DCC-5325-4959-BF11-0B719C0B92F2}" srcOrd="0" destOrd="0" presId="urn:microsoft.com/office/officeart/2005/8/layout/radial1"/>
    <dgm:cxn modelId="{6CD94F06-27D2-4EB3-B6B9-12683DC27621}" type="presParOf" srcId="{46C820B3-CF8B-4C8D-BB27-9FBEFF50EA9E}" destId="{924C2527-63EA-4B93-A7BA-7E229B34A9EA}" srcOrd="0" destOrd="0" presId="urn:microsoft.com/office/officeart/2005/8/layout/radial1"/>
    <dgm:cxn modelId="{C97E421D-8E5F-41EC-BE04-AF0F1E04C907}" type="presParOf" srcId="{46C820B3-CF8B-4C8D-BB27-9FBEFF50EA9E}" destId="{1E6B76C3-3CBA-4293-A383-E81AC2177475}" srcOrd="1" destOrd="0" presId="urn:microsoft.com/office/officeart/2005/8/layout/radial1"/>
    <dgm:cxn modelId="{B1927CB4-B7BD-459F-BF74-EC8A6DB15077}" type="presParOf" srcId="{1E6B76C3-3CBA-4293-A383-E81AC2177475}" destId="{49DB0150-9961-41B1-A04D-50E22E8C8E97}" srcOrd="0" destOrd="0" presId="urn:microsoft.com/office/officeart/2005/8/layout/radial1"/>
    <dgm:cxn modelId="{99ACC5F8-64B2-48CE-870B-045E84FD5245}" type="presParOf" srcId="{46C820B3-CF8B-4C8D-BB27-9FBEFF50EA9E}" destId="{F85CD639-15B1-466A-9278-5ECFEC9858AF}" srcOrd="2" destOrd="0" presId="urn:microsoft.com/office/officeart/2005/8/layout/radial1"/>
    <dgm:cxn modelId="{76115DF2-5603-4D81-9275-F2D1EBCB7B64}" type="presParOf" srcId="{46C820B3-CF8B-4C8D-BB27-9FBEFF50EA9E}" destId="{5C95F965-AA49-4F6E-A058-A41665C03A9E}" srcOrd="3" destOrd="0" presId="urn:microsoft.com/office/officeart/2005/8/layout/radial1"/>
    <dgm:cxn modelId="{500AB3E0-81A7-487D-A6ED-3C06D7AD518C}" type="presParOf" srcId="{5C95F965-AA49-4F6E-A058-A41665C03A9E}" destId="{3BA0C564-F901-41EF-AF4A-EEBC5466839C}" srcOrd="0" destOrd="0" presId="urn:microsoft.com/office/officeart/2005/8/layout/radial1"/>
    <dgm:cxn modelId="{C84BA531-98C8-4351-B70C-A481708D1E7D}" type="presParOf" srcId="{46C820B3-CF8B-4C8D-BB27-9FBEFF50EA9E}" destId="{14D91BD5-0549-40FB-825D-32B98C80ACEE}" srcOrd="4" destOrd="0" presId="urn:microsoft.com/office/officeart/2005/8/layout/radial1"/>
    <dgm:cxn modelId="{695DED98-22C3-4B3D-AE2B-4A34956A38C9}" type="presParOf" srcId="{46C820B3-CF8B-4C8D-BB27-9FBEFF50EA9E}" destId="{D6E3ECC6-CF98-4C91-86E2-F0E5B4DB60DB}" srcOrd="5" destOrd="0" presId="urn:microsoft.com/office/officeart/2005/8/layout/radial1"/>
    <dgm:cxn modelId="{57F15561-84DE-424B-AF40-BA48E0E15E8C}" type="presParOf" srcId="{D6E3ECC6-CF98-4C91-86E2-F0E5B4DB60DB}" destId="{C0D24E7B-3400-4F82-82C8-4B8C4946E6DE}" srcOrd="0" destOrd="0" presId="urn:microsoft.com/office/officeart/2005/8/layout/radial1"/>
    <dgm:cxn modelId="{9C62CE27-AA4D-4B8B-8C5D-B648650AF02E}" type="presParOf" srcId="{46C820B3-CF8B-4C8D-BB27-9FBEFF50EA9E}" destId="{1ADA0B9E-7DE9-43C3-9F7D-8A5A2E265014}" srcOrd="6" destOrd="0" presId="urn:microsoft.com/office/officeart/2005/8/layout/radial1"/>
    <dgm:cxn modelId="{02436AAA-EA3F-427C-B5A0-A72F2F598CC8}" type="presParOf" srcId="{46C820B3-CF8B-4C8D-BB27-9FBEFF50EA9E}" destId="{5D70B188-8486-4E5A-96ED-33F82A79BE06}" srcOrd="7" destOrd="0" presId="urn:microsoft.com/office/officeart/2005/8/layout/radial1"/>
    <dgm:cxn modelId="{C980F3AA-66DA-4B9B-AC5D-6661FF44EDA7}" type="presParOf" srcId="{5D70B188-8486-4E5A-96ED-33F82A79BE06}" destId="{87A35D7C-1CFB-46D9-912A-12EF2CC6FB1F}" srcOrd="0" destOrd="0" presId="urn:microsoft.com/office/officeart/2005/8/layout/radial1"/>
    <dgm:cxn modelId="{433C5687-B5C1-443C-9158-3A953F8A608C}" type="presParOf" srcId="{46C820B3-CF8B-4C8D-BB27-9FBEFF50EA9E}" destId="{4F8F4DCC-5325-4959-BF11-0B719C0B92F2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C2527-63EA-4B93-A7BA-7E229B34A9EA}">
      <dsp:nvSpPr>
        <dsp:cNvPr id="0" name=""/>
        <dsp:cNvSpPr/>
      </dsp:nvSpPr>
      <dsp:spPr>
        <a:xfrm>
          <a:off x="3511806" y="2602090"/>
          <a:ext cx="1355351" cy="1326651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b="1" kern="1200" dirty="0"/>
            <a:t>Atención integrada en salud</a:t>
          </a:r>
          <a:endParaRPr lang="es-ES" sz="1600" b="1" kern="1200" dirty="0"/>
        </a:p>
      </dsp:txBody>
      <dsp:txXfrm>
        <a:off x="3710293" y="2796374"/>
        <a:ext cx="958377" cy="938083"/>
      </dsp:txXfrm>
    </dsp:sp>
    <dsp:sp modelId="{1E6B76C3-3CBA-4293-A383-E81AC2177475}">
      <dsp:nvSpPr>
        <dsp:cNvPr id="0" name=""/>
        <dsp:cNvSpPr/>
      </dsp:nvSpPr>
      <dsp:spPr>
        <a:xfrm rot="19774980">
          <a:off x="4734641" y="2773720"/>
          <a:ext cx="523054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523054" y="18094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983092" y="2778738"/>
        <a:ext cx="26152" cy="26152"/>
      </dsp:txXfrm>
    </dsp:sp>
    <dsp:sp modelId="{F85CD639-15B1-466A-9278-5ECFEC9858AF}">
      <dsp:nvSpPr>
        <dsp:cNvPr id="0" name=""/>
        <dsp:cNvSpPr/>
      </dsp:nvSpPr>
      <dsp:spPr>
        <a:xfrm>
          <a:off x="4973308" y="471342"/>
          <a:ext cx="3115858" cy="283848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dirty="0"/>
            <a:t>“La organización y gestión de los servicios de salud de tal manera que las personas obtengan la atención que necesitan, cuando la necesitan, adaptada a sus necesidades y que adquieran los resultados deseados de acuerdo a los recursos utilizados.”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dirty="0"/>
            <a:t>OMS, 2008</a:t>
          </a:r>
          <a:endParaRPr lang="es-ES" sz="1300" kern="1200" dirty="0"/>
        </a:p>
      </dsp:txBody>
      <dsp:txXfrm>
        <a:off x="5429615" y="887028"/>
        <a:ext cx="2203244" cy="2007109"/>
      </dsp:txXfrm>
    </dsp:sp>
    <dsp:sp modelId="{5C95F965-AA49-4F6E-A058-A41665C03A9E}">
      <dsp:nvSpPr>
        <dsp:cNvPr id="0" name=""/>
        <dsp:cNvSpPr/>
      </dsp:nvSpPr>
      <dsp:spPr>
        <a:xfrm rot="2029344">
          <a:off x="4691496" y="3810139"/>
          <a:ext cx="676004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676004" y="18094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5012598" y="3811333"/>
        <a:ext cx="33800" cy="33800"/>
      </dsp:txXfrm>
    </dsp:sp>
    <dsp:sp modelId="{14D91BD5-0549-40FB-825D-32B98C80ACEE}">
      <dsp:nvSpPr>
        <dsp:cNvPr id="0" name=""/>
        <dsp:cNvSpPr/>
      </dsp:nvSpPr>
      <dsp:spPr>
        <a:xfrm>
          <a:off x="4973251" y="3486742"/>
          <a:ext cx="3193880" cy="274753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dirty="0"/>
            <a:t>Es un conjunto de técnicas y modelos organizativos diseñados para crear conectividad, alineación y colaboración entre la atención sanitaria y social, y dentro de ellas en los niveles de financiación, gestión y prestación de servicios.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dirty="0" err="1"/>
            <a:t>Rodney</a:t>
          </a:r>
          <a:r>
            <a:rPr lang="es-ES_tradnl" sz="1300" kern="1200" dirty="0"/>
            <a:t> y </a:t>
          </a:r>
          <a:r>
            <a:rPr lang="es-ES_tradnl" sz="1300" kern="1200" dirty="0" err="1"/>
            <a:t>Kinacor</a:t>
          </a:r>
          <a:r>
            <a:rPr lang="es-ES_tradnl" sz="1300" kern="1200" dirty="0"/>
            <a:t>, 2000</a:t>
          </a:r>
          <a:endParaRPr lang="es-ES" sz="1300" kern="1200" dirty="0"/>
        </a:p>
      </dsp:txBody>
      <dsp:txXfrm>
        <a:off x="5440984" y="3889109"/>
        <a:ext cx="2258414" cy="1942800"/>
      </dsp:txXfrm>
    </dsp:sp>
    <dsp:sp modelId="{D6E3ECC6-CF98-4C91-86E2-F0E5B4DB60DB}">
      <dsp:nvSpPr>
        <dsp:cNvPr id="0" name=""/>
        <dsp:cNvSpPr/>
      </dsp:nvSpPr>
      <dsp:spPr>
        <a:xfrm rot="8649205">
          <a:off x="3083003" y="3822763"/>
          <a:ext cx="619950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619950" y="18094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 rot="10800000">
        <a:off x="3377479" y="3825359"/>
        <a:ext cx="30997" cy="30997"/>
      </dsp:txXfrm>
    </dsp:sp>
    <dsp:sp modelId="{1ADA0B9E-7DE9-43C3-9F7D-8A5A2E265014}">
      <dsp:nvSpPr>
        <dsp:cNvPr id="0" name=""/>
        <dsp:cNvSpPr/>
      </dsp:nvSpPr>
      <dsp:spPr>
        <a:xfrm>
          <a:off x="367136" y="3546283"/>
          <a:ext cx="3146591" cy="268796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dirty="0"/>
            <a:t>“Es un abordaje de la atención del paciente que coordina los recursos a lo largo de todo el sistema de atención sanitaria y a lo largo de todo el ciclo de vida de la enfermedad.”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300" kern="1200" dirty="0"/>
            <a:t>Boston </a:t>
          </a:r>
          <a:r>
            <a:rPr lang="es-ES_tradnl" sz="1300" kern="1200" dirty="0" err="1"/>
            <a:t>Consulting</a:t>
          </a:r>
          <a:r>
            <a:rPr lang="es-ES_tradnl" sz="1300" kern="1200" dirty="0"/>
            <a:t> </a:t>
          </a:r>
          <a:r>
            <a:rPr lang="es-ES_tradnl" sz="1300" kern="1200" dirty="0" err="1"/>
            <a:t>Group</a:t>
          </a:r>
          <a:r>
            <a:rPr lang="es-ES_tradnl" sz="1300" kern="1200" dirty="0"/>
            <a:t>, 1993</a:t>
          </a:r>
          <a:endParaRPr lang="es-ES" sz="1300" kern="1200" dirty="0"/>
        </a:p>
      </dsp:txBody>
      <dsp:txXfrm>
        <a:off x="827944" y="3939926"/>
        <a:ext cx="2224975" cy="1900676"/>
      </dsp:txXfrm>
    </dsp:sp>
    <dsp:sp modelId="{5D70B188-8486-4E5A-96ED-33F82A79BE06}">
      <dsp:nvSpPr>
        <dsp:cNvPr id="0" name=""/>
        <dsp:cNvSpPr/>
      </dsp:nvSpPr>
      <dsp:spPr>
        <a:xfrm rot="12624030">
          <a:off x="3169849" y="2787187"/>
          <a:ext cx="470738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470738" y="18094"/>
              </a:lnTo>
            </a:path>
          </a:pathLst>
        </a:custGeom>
        <a:noFill/>
        <a:ln w="25400" cap="flat" cmpd="sng" algn="ctr">
          <a:solidFill>
            <a:schemeClr val="accent5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hemeClr val="accent5"/>
        </a:lnRef>
        <a:fillRef idx="0">
          <a:schemeClr val="accent5"/>
        </a:fillRef>
        <a:effectRef idx="1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 rot="10800000">
        <a:off x="3393450" y="2793514"/>
        <a:ext cx="23536" cy="23536"/>
      </dsp:txXfrm>
    </dsp:sp>
    <dsp:sp modelId="{4F8F4DCC-5325-4959-BF11-0B719C0B92F2}">
      <dsp:nvSpPr>
        <dsp:cNvPr id="0" name=""/>
        <dsp:cNvSpPr/>
      </dsp:nvSpPr>
      <dsp:spPr>
        <a:xfrm>
          <a:off x="309256" y="425791"/>
          <a:ext cx="3127480" cy="2961047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“Conjunto de organizaciones que brinda o hace arreglos para brindar un continuo coordinado de servicios de salud a una población y esta dispuesto a ser clínica y financieramente responsable por los resultados y el estado de salud de la población que sirve.”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400" kern="1200" dirty="0"/>
            <a:t>S.M. </a:t>
          </a:r>
          <a:r>
            <a:rPr lang="es-ES_tradnl" sz="1400" kern="1200" dirty="0" err="1"/>
            <a:t>Shortell</a:t>
          </a:r>
          <a:r>
            <a:rPr lang="es-ES_tradnl" sz="1400" kern="1200" dirty="0"/>
            <a:t>, 1993</a:t>
          </a:r>
          <a:endParaRPr lang="es-ES" sz="1400" kern="1200" dirty="0"/>
        </a:p>
      </dsp:txBody>
      <dsp:txXfrm>
        <a:off x="767265" y="859426"/>
        <a:ext cx="2211462" cy="20937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88B00-FFC2-4CD7-A37A-BA219D35C700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44016-99E8-4790-98BB-B6763751BA1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570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16EB8-5FEF-4B70-A647-3E1DD273B9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8975" y="4416425"/>
            <a:ext cx="5503863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PE" u="sng"/>
              <a:t>Elemento</a:t>
            </a:r>
            <a:r>
              <a:rPr lang="es-PE"/>
              <a:t>: Una parte componente, que a menudo es básica o esencial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738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20E286-5FBE-4AB9-A9E1-28039C8C6EC6}" type="slidenum">
              <a:rPr kumimoji="0" lang="es-ES" altLang="es-CO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altLang="es-CO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CL" altLang="es-C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9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7CB791-151F-4806-81B6-1A82CE94B88F}" type="slidenum">
              <a:rPr kumimoji="0" lang="es-ES" altLang="es-CO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altLang="es-CO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s-CL" altLang="es-CO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7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25A013D-CA77-F4C6-E74D-8E37AB2C6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20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25A013D-CA77-F4C6-E74D-8E37AB2C6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771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3291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913196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17795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3291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2911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7711915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45041-0364-4F5D-A62C-3367532C89FA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9C4FC-5FF0-48CE-8CF3-A3439EE923B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0970919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714D-77AE-4B2A-B0D5-481E45CE6182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FEE68-66CD-464F-8A4A-86C810F8062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5106364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321A6-CD88-4908-8830-C426C9980B0D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C5EE-A1B3-4CFC-A4D7-A233CF62CC9D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154961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49E13-9681-45F8-9FA7-39F83F625DE3}" type="datetime1">
              <a:rPr lang="en-US" smtClean="0"/>
              <a:t>1/31/2023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3B297-6070-43A0-BDA4-8CEA5FD51C5C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11752291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AE6C7-FDFA-4256-B6F3-80F180BDF78B}" type="datetime1">
              <a:rPr lang="en-US" smtClean="0"/>
              <a:t>1/31/2023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F8A5E-C6FC-4574-A2F4-DB81EC1C3A9B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4166893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1890D-6FDC-48CB-B679-3AE16F552FBE}" type="datetime1">
              <a:rPr lang="en-US" smtClean="0"/>
              <a:t>1/31/2023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6AFAA-CB8D-43B1-A234-7143B3C172F1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0664210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9A5A-0BD8-476E-A4B9-BDB3A09BF1FC}" type="datetime1">
              <a:rPr lang="en-US" smtClean="0"/>
              <a:t>1/31/2023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7EF3-C37E-463F-9FF2-3EEB31E390AA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976001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8E77AFE-7D45-7F22-44B6-92B00BBAB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5844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4995D-AFAE-4721-9160-FD1972A070FE}" type="datetime1">
              <a:rPr lang="en-US" smtClean="0"/>
              <a:t>1/31/2023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CD8B7-FFF0-46DA-9213-0DB7E99F319C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709130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D320-20BA-4853-B1F3-7AE923905E91}" type="datetime1">
              <a:rPr lang="en-US" smtClean="0"/>
              <a:t>1/31/2023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4CB35-410F-414D-A28F-DDD77BE24440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5129845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445BD-564D-444F-B203-BF491899DFA1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6133A-E441-4A84-855B-65EAA4D2D2B2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220924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8530C-4ABC-4544-8332-3FF79D278BD6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7F8B-D272-4D1E-B590-174203FEAB66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187513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75D7963-B077-A0A5-9FD8-B855B2686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8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C871AA8-57C2-A8D8-6893-494B9E80A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49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0E2DF7C-27E4-79CC-C9C4-D417E42D0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1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1E8AA9-E8EE-8D8D-615B-7E99C8FAE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218614D-E580-6A4C-E9F4-4A187EC88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31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25A013D-CA77-F4C6-E74D-8E37AB2C6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92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8E77AFE-7D45-7F22-44B6-92B00BBAB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67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75D7963-B077-A0A5-9FD8-B855B2686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2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8E77AFE-7D45-7F22-44B6-92B00BBAB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49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C871AA8-57C2-A8D8-6893-494B9E80A0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55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0E2DF7C-27E4-79CC-C9C4-D417E42D0B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5452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1E8AA9-E8EE-8D8D-615B-7E99C8FAE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96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218614D-E580-6A4C-E9F4-4A187EC88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97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A50568-7522-4325-9DC3-4FA5E543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1/31/2023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B33818-A4A7-4355-86D7-3B28854C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8AAC1E-99B2-4958-AA1C-9D0426AA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85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01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7D6AC0-F836-480A-AA69-C7C98D731ED4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4B5480F1-2FC0-4007-97B6-647F2C20C828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171359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16720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25A013D-CA77-F4C6-E74D-8E37AB2C6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70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8E77AFE-7D45-7F22-44B6-92B00BBABC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833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75D7963-B077-A0A5-9FD8-B855B2686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6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75D7963-B077-A0A5-9FD8-B855B2686E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C871AA8-57C2-A8D8-6893-494B9E80A0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882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0E2DF7C-27E4-79CC-C9C4-D417E42D0B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408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1E8AA9-E8EE-8D8D-615B-7E99C8FAE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05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218614D-E580-6A4C-E9F4-4A187EC88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10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A50568-7522-4325-9DC3-4FA5E543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B33818-A4A7-4355-86D7-3B28854C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8AAC1E-99B2-4958-AA1C-9D0426AA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959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7D70A-6B44-4E20-AB7F-07679F5E24C0}" type="slidenum"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702771"/>
      </p:ext>
    </p:extLst>
  </p:cSld>
  <p:clrMapOvr>
    <a:masterClrMapping/>
  </p:clrMapOvr>
  <p:transition spd="slow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01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7D6AC0-F836-480A-AA69-C7C98D731ED4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1/31/2023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480F1-2FC0-4007-97B6-647F2C20C828}" type="slidenum">
              <a:rPr kumimoji="0" lang="es-ES" altLang="es-CO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alt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983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FA29C64-8518-BBA1-1119-A19A57BBF6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362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7E5F84-1AD9-21A8-F887-72BD6CFEE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D3F096-CAC2-7321-1C42-7F24C149A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204A8-71A8-F12C-C0A8-9205B576B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869-3E1A-1641-9542-2F33C640E86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DAEDF6-657C-4F95-6362-50C7C542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A5ACA5-05B8-0FD3-A5F9-84112C8B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C02E-3ABE-F84D-8A73-E568354D2C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2283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93BAF-080D-365E-8955-0B13721B1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B0A7EA-1006-CAA6-19CF-E2DBC9AEE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3B94B3-F9BB-6C2B-5B25-DBD8275C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869-3E1A-1641-9542-2F33C640E86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0B87B3-5D0C-D6F7-E78C-366B72FFA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30CE95-137D-3DF5-E4B7-98BE02A27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C02E-3ABE-F84D-8A73-E568354D2C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396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9C871AA8-57C2-A8D8-6893-494B9E80A0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505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FEAD7E-D542-494D-822E-E1B559987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52CC3F-EECB-B23D-0686-1E444C3797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7E62126-20D8-D4FB-7AAB-B28EB3021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EF65E0-D1DF-A74E-F436-F4144816A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869-3E1A-1641-9542-2F33C640E86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9216CF-C955-4E91-1AB8-0E84B0946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CE01F1-1B66-53F2-3713-562D4167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C02E-3ABE-F84D-8A73-E568354D2C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20952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755BD9-631F-7A91-5B50-158D878AC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54AC547-812E-9BE8-C863-C67132DF7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67E03B-0034-AFE9-897E-A1C1C4397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F81B2CE-2670-C5D5-CBD8-A08E52A172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7FFF817-10D1-0B85-E526-0F026235EA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679E7D-98AC-C2C6-AA02-D2C305775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869-3E1A-1641-9542-2F33C640E86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AC2E01B-F4A8-060F-2792-F0A843582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51203C-3DA4-9E06-23F5-27B61DED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C02E-3ABE-F84D-8A73-E568354D2C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47269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1B8AA-CEC6-F7B7-0E64-4E5F37369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2356F6-A347-3E36-2411-76E17F67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869-3E1A-1641-9542-2F33C640E86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F00D05-3F9D-9BEF-E1CF-14A1F82E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DBFCA13-DE6D-E615-E577-7E531F1B0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C02E-3ABE-F84D-8A73-E568354D2C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05132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E8E7BC-239A-AF26-B1E6-C6EF7B8DB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869-3E1A-1641-9542-2F33C640E86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307EDF-B18F-FAA5-F732-6C88D155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2EFFA9-FACC-D57D-F185-85CCF0A2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C02E-3ABE-F84D-8A73-E568354D2C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7514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CD4061-4D42-A5F1-1976-1CF86A39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CB5FA7-7FC1-0C2A-DA35-3133C93E1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7BA2BE-DDB1-03B7-1418-BF963E5F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38F95-1AD0-FE56-514D-605F44C5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869-3E1A-1641-9542-2F33C640E86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31C1CE-D2E6-8B5B-4D62-7B04E221B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1A94D4-949D-859B-20A3-1122BE1DF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C02E-3ABE-F84D-8A73-E568354D2C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3853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20B7A2-3B78-E863-D51E-EE72018E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BF0C82-E10E-DCD9-5A92-847CC3238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C4B931-5362-52E7-9C02-AAA5A00980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7229FE-C3B0-B5FB-35DB-368D3627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869-3E1A-1641-9542-2F33C640E86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340369-84FF-B11D-4479-D3BCDAEBA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BCB106-3DD1-EE5E-1BA2-27DE48C1F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C02E-3ABE-F84D-8A73-E568354D2C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96475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01B946-CD89-E74A-99D6-D6CC4BA44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9F963C-1787-C9EF-51F9-EC867A737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161D61-9E41-0150-F517-9B10E5B5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869-3E1A-1641-9542-2F33C640E86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BB36A9-C501-E32F-80E7-6EC51ECC0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220AD2-B3FA-3CAA-F6BB-196208516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C02E-3ABE-F84D-8A73-E568354D2C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4871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41517B-47C9-CC9B-0BE9-EE8ED4EAA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0A81917-F209-88EE-E956-1CC381209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1567AE-E797-E4B5-43DC-7E8BDDFD6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869-3E1A-1641-9542-2F33C640E86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221ACD-5264-02C0-BC94-0DBE7E35F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AF9BB-4ACF-22B7-9545-3DD9A1F7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AC02E-3ABE-F84D-8A73-E568354D2C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176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02898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1471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40E2DF7C-27E4-79CC-C9C4-D417E42D0B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49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4423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99326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774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93521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71289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7801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5738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01102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B7C0D-635D-4C73-A724-43B4BE33A87F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102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501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3FEA8-411F-419B-948E-E4F730B3E871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40CEC-88F4-4C69-B8D8-4044DF0840AA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6557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1E8AA9-E8EE-8D8D-615B-7E99C8FAE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313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31530-6C9D-452F-850E-A0E0D4191F2C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A6E53-2780-4F89-8E48-9CC43BEFA651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87345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8485-1318-4D91-9A18-AA5ED63D3E30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871C7-85B8-45E8-A8FA-BF52C56944E7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4157062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2049D-616E-4033-880E-8B700C976668}" type="datetime1">
              <a:rPr lang="en-US" smtClean="0"/>
              <a:t>1/31/2023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83B9B-BB35-48D8-8387-7F26E188AC43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451229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C900C-7F57-4386-B07D-BD007036550E}" type="datetime1">
              <a:rPr lang="en-US" smtClean="0"/>
              <a:t>1/31/2023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04B53-3723-4239-BAE7-F4F222F12E68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349391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0470-A0A9-4B0A-9D14-3CE62ADE2CC7}" type="datetime1">
              <a:rPr lang="en-US" smtClean="0"/>
              <a:t>1/31/2023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554BA-C2B4-4526-91DC-6312659D500C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7576474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B423D-C93A-489F-825D-490454869773}" type="datetime1">
              <a:rPr lang="en-US" smtClean="0"/>
              <a:t>1/31/2023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4CE56-9828-45F8-9EF7-2C6876DD0A10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656973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6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868E-86C4-47EE-99FD-4674898DB905}" type="datetime1">
              <a:rPr lang="en-US" smtClean="0"/>
              <a:t>1/31/2023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761DB-0B7B-4449-910E-BD4041464716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374374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41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0A34-B1A6-4587-81C7-01501AA3914A}" type="datetime1">
              <a:rPr lang="en-US" smtClean="0"/>
              <a:t>1/31/2023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6C64E-8E51-4F83-AFCD-263DE84F4669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2786336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A50E-4C14-4695-A65D-13C362AFEAB4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5FDED-997B-40C2-BEDB-EB487CA2981C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307859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D8AA7-887B-4A95-BAFE-0721E9552E6A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9267D-0039-4C5F-9A18-B69A0FC03756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64881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218614D-E580-6A4C-E9F4-4A187EC88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420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AD7A-D9BD-43E4-9FB3-94E4ACC26CF8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A2872-CB86-406F-9ACE-26D4E820E8F0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4971346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CCA58-69C3-4F51-991B-988B049479A3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29AC-E683-452D-9DC4-92C007464535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03349406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7C6DD-24A3-4245-B8B9-8C8621E009A4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F5AEC-74CE-4DE4-A976-467EAFD24598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2720430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D0F0-E892-43D4-A8E0-25DB7F3BFD88}" type="datetime1">
              <a:rPr lang="en-US" smtClean="0"/>
              <a:t>1/31/2023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09BD4-E9AF-4300-B093-79A5D5544EDD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0789874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F903E-07B0-4F13-820B-D5F4E27A735D}" type="datetime1">
              <a:rPr lang="en-US" smtClean="0"/>
              <a:t>1/31/2023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60248-0D25-49EE-A9B2-ED70619093ED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1631321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A4ABE-248D-402E-8DB5-DAF091CA9898}" type="datetime1">
              <a:rPr lang="en-US" smtClean="0"/>
              <a:t>1/31/2023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BC8E-0C3A-46DE-89E6-CE878D808848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2635762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ADD63-9FB6-405B-87A0-C7B0F724FD2E}" type="datetime1">
              <a:rPr lang="en-US" smtClean="0"/>
              <a:t>1/31/2023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56608-4F7C-4367-9F2F-B7528C7B14AC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9616092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1383C-04E9-4DAD-8B81-D87900D71C7C}" type="datetime1">
              <a:rPr lang="en-US" smtClean="0"/>
              <a:t>1/31/2023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B7388-A05D-4144-96EF-7884038E2D23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69963411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24ADF-4DC9-4CC9-87C9-60A681FF5652}" type="datetime1">
              <a:rPr lang="en-US" smtClean="0"/>
              <a:t>1/31/2023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CC7E-1ACF-4B2D-BEF4-F43638EF083D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1606310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5AC62-CF84-4CBE-801F-9727AC650B37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EF9CD-83CE-401F-AB13-3648A3D3D1D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161402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57D70A-6B44-4E20-AB7F-07679F5E24C0}" type="slidenum">
              <a: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134597"/>
      </p:ext>
    </p:extLst>
  </p:cSld>
  <p:clrMapOvr>
    <a:masterClrMapping/>
  </p:clrMapOvr>
  <p:transition spd="slow">
    <p:wedg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5688-24BB-4AD4-BD91-F243BE6A8976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3D868-3E24-4C22-9F9D-7F2EA9596405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45927846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55198275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D21AFF5C-685A-42A5-BF96-741F77B9E4D3}" type="datetime1">
              <a:rPr lang="en-US" smtClean="0"/>
              <a:t>1/31/2023</a:t>
            </a:fld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0B1802C9-B76C-45DE-8D3F-2C8FB41ADCF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838813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84B567A8-FA4C-4E41-AB87-98266071BAEA}" type="datetime1">
              <a:rPr lang="en-US" smtClean="0"/>
              <a:t>1/31/2023</a:t>
            </a:fld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A90B4266-AC09-41C3-B226-FE192A8BF01E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416803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27454EB-B4FD-4491-820D-327405E696D6}" type="datetime1">
              <a:rPr lang="en-US" smtClean="0"/>
              <a:t>1/31/2023</a:t>
            </a:fld>
            <a:endParaRPr lang="es-C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4A37147C-1D5B-49A0-8734-09C64973D604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212126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19E471D9-C481-4FD0-9946-5B4EC6640870}" type="datetime1">
              <a:rPr lang="en-US" smtClean="0"/>
              <a:t>1/31/2023</a:t>
            </a:fld>
            <a:endParaRPr lang="es-CO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E4D76217-7662-4FE1-9251-08631C4B78EA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763808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0B9FF82A-18FE-4F2E-A02C-7C08CC82BE4C}" type="datetime1">
              <a:rPr lang="en-US" smtClean="0"/>
              <a:t>1/31/2023</a:t>
            </a:fld>
            <a:endParaRPr lang="es-C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549E197-3300-4D74-8943-2F9CB874ED31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982672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4467" y="5976938"/>
            <a:ext cx="100753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4747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 preferRelativeResize="0">
            <a:picLocks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4467" y="5976938"/>
            <a:ext cx="100753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33723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33995" y="5357826"/>
            <a:ext cx="4370923" cy="8143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966A2945-B213-4F8C-BDBC-EC57A9147C48}" type="datetime1">
              <a:rPr lang="en-US" smtClean="0"/>
              <a:t>1/31/2023</a:t>
            </a:fld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DC430F8D-C92B-4238-BB19-2C65B0DF4EF7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795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A50568-7522-4325-9DC3-4FA5E5432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1/31/2023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B33818-A4A7-4355-86D7-3B28854C2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88AAC1E-99B2-4958-AA1C-9D0426AA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2455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15C3F956-3ED7-466E-8967-D305F60A1DA7}" type="datetime1">
              <a:rPr lang="en-US" smtClean="0"/>
              <a:t>1/31/2023</a:t>
            </a:fld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5BA57BCD-625E-4608-8F18-5A89B0F5A14C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5031640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5E6E80F4-D535-4224-A780-19771651FADF}" type="datetime1">
              <a:rPr lang="en-US" smtClean="0"/>
              <a:t>1/31/2023</a:t>
            </a:fld>
            <a:endParaRPr lang="es-C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5B7E023F-C8C8-4594-AAF9-8CA252E67B6D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484415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213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2BA93DBC-6792-4189-BB4E-74E6E0C0098C}" type="datetime1">
              <a:rPr lang="en-US" smtClean="0"/>
              <a:t>1/31/2023</a:t>
            </a:fld>
            <a:endParaRPr lang="es-C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Aft>
                <a:spcPts val="0"/>
              </a:spcAft>
              <a:defRPr/>
            </a:lvl1pPr>
          </a:lstStyle>
          <a:p>
            <a:pPr>
              <a:defRPr/>
            </a:pPr>
            <a:fld id="{C7FFFD7A-7A1C-49C6-A294-B7C672DA3CD3}" type="slidenum">
              <a:rPr lang="es-CO"/>
              <a:pPr>
                <a:defRPr/>
              </a:pPr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5878937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343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775927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EBCF2CC-EB30-4C91-A2EF-775C3CA00DD1}" type="datetime1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F1A8066-3AAC-4769-8A11-FC6356817700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11576671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4CF9FBA-9E46-4947-98FB-A719BF023009}" type="datetime1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8418" y="6356351"/>
            <a:ext cx="37973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6EE9B93-65EF-4428-A15F-8C989FD33BAA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20166067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F4437A2-312E-40C9-8B65-82733441D9E8}" type="datetime1">
              <a:rPr lang="en-US" smtClean="0"/>
              <a:t>1/31/2023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8383A75-3727-4EC6-9128-3E7B302CA0CE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26845077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02EEB68-1560-4E2D-B1B1-C7354EF2D73A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060FCD0-C3F2-48D8-8958-AAA287BC330C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31227056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83601" y="6356351"/>
            <a:ext cx="2781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F2C52F7-AFDE-4EF9-A912-E84388262122}" type="datetime1">
              <a:rPr lang="en-US" smtClean="0"/>
              <a:t>1/31/2023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1391901" y="6356351"/>
            <a:ext cx="7493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4DA675E-D3CE-4ADF-9B6F-9A0B40103560}" type="slidenum">
              <a:rPr lang="en-US" altLang="es-CO"/>
              <a:pPr>
                <a:defRPr/>
              </a:pPr>
              <a:t>‹Nº›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363484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F8017EF-BCC0-D45B-E744-4D1BE4166F5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9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730" r:id="rId8"/>
    <p:sldLayoutId id="214748373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O"/>
              <a:t>Click to edit Master text styles</a:t>
            </a:r>
          </a:p>
          <a:p>
            <a:pPr lvl="1"/>
            <a:r>
              <a:rPr lang="en-US" altLang="es-CO"/>
              <a:t>Second level</a:t>
            </a:r>
          </a:p>
          <a:p>
            <a:pPr lvl="2"/>
            <a:r>
              <a:rPr lang="en-US" altLang="es-CO"/>
              <a:t>Third level</a:t>
            </a:r>
          </a:p>
          <a:p>
            <a:pPr lvl="3"/>
            <a:r>
              <a:rPr lang="en-US" altLang="es-CO"/>
              <a:t>Fourth level</a:t>
            </a:r>
          </a:p>
          <a:p>
            <a:pPr lvl="4"/>
            <a:r>
              <a:rPr lang="en-US" altLang="es-CO"/>
              <a:t>Fifth level</a:t>
            </a:r>
          </a:p>
        </p:txBody>
      </p:sp>
      <p:pic>
        <p:nvPicPr>
          <p:cNvPr id="1028" name="9 Imagen" descr="110 Anniversary Blue_jpg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018" y="5959476"/>
            <a:ext cx="1585383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07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</p:sldLayoutIdLst>
  <p:hf hdr="0" ftr="0" dt="0"/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MS PGothic" pitchFamily="34" charset="-128"/>
          <a:cs typeface="ＭＳ Ｐゴシック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717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71260A-986B-41AA-AF54-BA883DEC8B6A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2E34C78-E7D8-4424-9DD3-556F9C41661E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40214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F8017EF-BCC0-D45B-E744-4D1BE4166F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49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F8017EF-BCC0-D45B-E744-4D1BE4166F5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F8017EF-BCC0-D45B-E744-4D1BE4166F5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3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0D700DC-E4EB-45B2-A36D-693F0224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C127971-1703-B3A3-9999-BF1B29379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991E0A-5726-5FFF-646F-C195C48D4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BE869-3E1A-1641-9542-2F33C640E865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488F3B-808F-506B-6FD4-B8EEA9DBF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C03F28-6220-00F1-F522-0AE7554F0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AC02E-3ABE-F84D-8A73-E568354D2C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105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B7C0D-635D-4C73-A724-43B4BE33A87F}" type="datetimeFigureOut">
              <a:rPr lang="es-CO" smtClean="0"/>
              <a:t>31/01/2023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AAF6D-CF2C-47BB-B643-08B36E275F6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734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0417C0-D12D-48D5-8B6D-2F1CA78C70D0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CE467E6-0850-4443-ABE3-5D0AF17C993F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0646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614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147846-C11F-442C-AF5D-1A8809C15F94}" type="datetime1">
              <a:rPr lang="en-US" smtClean="0"/>
              <a:t>1/31/2023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0F063A-6EA3-40E1-9420-B32773B1D3B3}" type="slidenum">
              <a:rPr lang="es-ES" altLang="es-CO"/>
              <a:pPr>
                <a:defRPr/>
              </a:pPr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06246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auto">
          <a:xfrm>
            <a:off x="0" y="5929314"/>
            <a:ext cx="12192000" cy="928687"/>
          </a:xfrm>
          <a:prstGeom prst="rect">
            <a:avLst/>
          </a:prstGeom>
          <a:solidFill>
            <a:srgbClr val="0066CC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171450" indent="-171450" algn="ctr" eaLnBrk="0" hangingPunct="0">
              <a:lnSpc>
                <a:spcPct val="80000"/>
              </a:lnSpc>
              <a:spcBef>
                <a:spcPct val="20000"/>
              </a:spcBef>
              <a:buFont typeface="Tahoma" charset="0"/>
              <a:buChar char="-"/>
              <a:defRPr/>
            </a:pPr>
            <a:endParaRPr lang="es-CO" sz="1600">
              <a:latin typeface="Tahoma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grpSp>
        <p:nvGrpSpPr>
          <p:cNvPr id="2053" name="13 Grupo"/>
          <p:cNvGrpSpPr>
            <a:grpSpLocks/>
          </p:cNvGrpSpPr>
          <p:nvPr/>
        </p:nvGrpSpPr>
        <p:grpSpPr bwMode="auto">
          <a:xfrm>
            <a:off x="0" y="5943600"/>
            <a:ext cx="12192000" cy="941388"/>
            <a:chOff x="0" y="5943600"/>
            <a:chExt cx="9144000" cy="941784"/>
          </a:xfrm>
        </p:grpSpPr>
        <p:sp>
          <p:nvSpPr>
            <p:cNvPr id="9" name="8 Rectángulo"/>
            <p:cNvSpPr/>
            <p:nvPr userDrawn="1"/>
          </p:nvSpPr>
          <p:spPr bwMode="auto">
            <a:xfrm>
              <a:off x="0" y="5943600"/>
              <a:ext cx="9144000" cy="914785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defPPr>
                <a:defRPr lang="es-CO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171450" indent="-171450" algn="ctr" eaLnBrk="0" hangingPunct="0">
                <a:lnSpc>
                  <a:spcPct val="80000"/>
                </a:lnSpc>
                <a:spcBef>
                  <a:spcPct val="20000"/>
                </a:spcBef>
                <a:buFont typeface="Tahoma" charset="0"/>
                <a:buChar char="-"/>
                <a:defRPr/>
              </a:pPr>
              <a:endParaRPr lang="es-CO" sz="1600">
                <a:latin typeface="Tahoma" charset="0"/>
              </a:endParaRPr>
            </a:p>
          </p:txBody>
        </p:sp>
        <p:pic>
          <p:nvPicPr>
            <p:cNvPr id="2055" name="Picture 2"/>
            <p:cNvPicPr preferRelativeResize="0">
              <a:picLocks noChangeArrowheads="1"/>
            </p:cNvPicPr>
            <p:nvPr userDrawn="1"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88424" y="5976664"/>
              <a:ext cx="755576" cy="908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CuadroTexto"/>
            <p:cNvSpPr txBox="1"/>
            <p:nvPr userDrawn="1"/>
          </p:nvSpPr>
          <p:spPr>
            <a:xfrm>
              <a:off x="34925" y="6092888"/>
              <a:ext cx="4108450" cy="6162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CO" sz="1800" b="1" dirty="0">
                  <a:solidFill>
                    <a:schemeClr val="bg1"/>
                  </a:solidFill>
                  <a:latin typeface="Arial Narrow" pitchFamily="34" charset="0"/>
                </a:rPr>
                <a:t>Ministerio de Salud y Protección Social</a:t>
              </a:r>
            </a:p>
            <a:p>
              <a:pPr>
                <a:defRPr/>
              </a:pPr>
              <a:r>
                <a:rPr lang="es-CO" sz="1600" b="1" dirty="0">
                  <a:solidFill>
                    <a:schemeClr val="bg1"/>
                  </a:solidFill>
                  <a:latin typeface="Arial Narrow" pitchFamily="34" charset="0"/>
                </a:rPr>
                <a:t>República de Colombia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340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44.png"/><Relationship Id="rId18" Type="http://schemas.openxmlformats.org/officeDocument/2006/relationships/image" Target="../media/image46.wmf"/><Relationship Id="rId26" Type="http://schemas.openxmlformats.org/officeDocument/2006/relationships/image" Target="../media/image50.jpeg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image" Target="../media/image41.emf"/><Relationship Id="rId12" Type="http://schemas.openxmlformats.org/officeDocument/2006/relationships/image" Target="../media/image43.emf"/><Relationship Id="rId17" Type="http://schemas.openxmlformats.org/officeDocument/2006/relationships/oleObject" Target="../embeddings/oleObject10.bin"/><Relationship Id="rId25" Type="http://schemas.openxmlformats.org/officeDocument/2006/relationships/hyperlink" Target="http://images.google.cl/imgres?imgurl=clnet.ucr.edu/research/familia.gif&amp;imgrefurl=http://clnet.ucr.edu/research/history/&amp;h=418&amp;w=408&amp;prev=/images?q=familia+&amp;start=20&amp;svnum=10&amp;hl=es&amp;lr=&amp;ie=UTF-8&amp;oe=UTF-8&amp;sa=N" TargetMode="External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47.emf"/><Relationship Id="rId29" Type="http://schemas.openxmlformats.org/officeDocument/2006/relationships/image" Target="../media/image53.gif"/><Relationship Id="rId1" Type="http://schemas.openxmlformats.org/officeDocument/2006/relationships/slideLayout" Target="../slideLayouts/slideLayout34.x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49.emf"/><Relationship Id="rId5" Type="http://schemas.openxmlformats.org/officeDocument/2006/relationships/image" Target="../media/image40.wmf"/><Relationship Id="rId15" Type="http://schemas.openxmlformats.org/officeDocument/2006/relationships/image" Target="../media/image45.emf"/><Relationship Id="rId23" Type="http://schemas.openxmlformats.org/officeDocument/2006/relationships/oleObject" Target="../embeddings/oleObject13.bin"/><Relationship Id="rId28" Type="http://schemas.openxmlformats.org/officeDocument/2006/relationships/image" Target="../media/image52.wmf"/><Relationship Id="rId10" Type="http://schemas.openxmlformats.org/officeDocument/2006/relationships/oleObject" Target="../embeddings/oleObject6.bin"/><Relationship Id="rId19" Type="http://schemas.openxmlformats.org/officeDocument/2006/relationships/oleObject" Target="../embeddings/oleObject11.bin"/><Relationship Id="rId31" Type="http://schemas.openxmlformats.org/officeDocument/2006/relationships/image" Target="../media/image54.jpeg"/><Relationship Id="rId4" Type="http://schemas.openxmlformats.org/officeDocument/2006/relationships/image" Target="../media/image39.emf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8.bin"/><Relationship Id="rId22" Type="http://schemas.openxmlformats.org/officeDocument/2006/relationships/image" Target="../media/image48.emf"/><Relationship Id="rId27" Type="http://schemas.openxmlformats.org/officeDocument/2006/relationships/image" Target="../media/image51.wmf"/><Relationship Id="rId30" Type="http://schemas.openxmlformats.org/officeDocument/2006/relationships/hyperlink" Target="http://www.conc.es/fct/carretera/imatges/comic_ambulancia1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3" Type="http://schemas.openxmlformats.org/officeDocument/2006/relationships/audio" Target="../media/audio2.wav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20.bin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9.bin"/><Relationship Id="rId5" Type="http://schemas.openxmlformats.org/officeDocument/2006/relationships/image" Target="../media/image65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0518B1-7D86-68ED-72A8-87882AEEC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924" y="571230"/>
            <a:ext cx="4012076" cy="76247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6E330BD-F60A-D72F-609D-3EA7B02AD57C}"/>
              </a:ext>
            </a:extLst>
          </p:cNvPr>
          <p:cNvSpPr txBox="1"/>
          <p:nvPr/>
        </p:nvSpPr>
        <p:spPr>
          <a:xfrm>
            <a:off x="5404497" y="5888513"/>
            <a:ext cx="49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Luis Alberto Martinez Saldarriaga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Viceministro de Protección Social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1CB506-D1D0-6EDF-DFD1-D3F98EB4C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48094"/>
            <a:ext cx="12192000" cy="75042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AF3DB45-81FB-953F-5057-68E6CA68F97B}"/>
              </a:ext>
            </a:extLst>
          </p:cNvPr>
          <p:cNvSpPr txBox="1"/>
          <p:nvPr/>
        </p:nvSpPr>
        <p:spPr>
          <a:xfrm>
            <a:off x="659176" y="1509741"/>
            <a:ext cx="1087364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Modelo de atención actual y un nuevo modelo de atención a los usuarios  </a:t>
            </a:r>
          </a:p>
          <a:p>
            <a:pPr algn="just"/>
            <a:r>
              <a:rPr lang="es-ES" sz="2000" dirty="0"/>
              <a:t>Porqué la atención primaria en salud debe ser el centro del modelo de atención. </a:t>
            </a:r>
          </a:p>
          <a:p>
            <a:pPr algn="just"/>
            <a:r>
              <a:rPr lang="es-ES" sz="2000" dirty="0"/>
              <a:t>La atención primaria en el actual modelo de atención. Centros de Atención Primaria Integral en Salud, hacia un nuevo modelo de atención. </a:t>
            </a:r>
          </a:p>
          <a:p>
            <a:pPr algn="just"/>
            <a:r>
              <a:rPr lang="es-ES" sz="2000" dirty="0"/>
              <a:t>Redes integradas e integrales como base del nuevo modelo de referencia y contrarreferencia. </a:t>
            </a:r>
          </a:p>
        </p:txBody>
      </p:sp>
    </p:spTree>
    <p:extLst>
      <p:ext uri="{BB962C8B-B14F-4D97-AF65-F5344CB8AC3E}">
        <p14:creationId xmlns:p14="http://schemas.microsoft.com/office/powerpoint/2010/main" val="3196049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6EB9A2A-06C4-471B-B9B0-1BA35D68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CE9D34B-C4F4-40E8-BE80-06A83F706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1" y="379246"/>
            <a:ext cx="7753350" cy="5996377"/>
          </a:xfrm>
          <a:prstGeom prst="rect">
            <a:avLst/>
          </a:prstGeom>
        </p:spPr>
      </p:pic>
      <p:sp>
        <p:nvSpPr>
          <p:cNvPr id="5" name="3 CuadroTexto">
            <a:extLst>
              <a:ext uri="{FF2B5EF4-FFF2-40B4-BE49-F238E27FC236}">
                <a16:creationId xmlns:a16="http://schemas.microsoft.com/office/drawing/2014/main" id="{A743795D-7895-4ED5-B685-AB48160F6F3B}"/>
              </a:ext>
            </a:extLst>
          </p:cNvPr>
          <p:cNvSpPr txBox="1"/>
          <p:nvPr/>
        </p:nvSpPr>
        <p:spPr>
          <a:xfrm>
            <a:off x="1874216" y="1977050"/>
            <a:ext cx="8443567" cy="2800767"/>
          </a:xfrm>
          <a:prstGeom prst="rect">
            <a:avLst/>
          </a:prstGeom>
          <a:solidFill>
            <a:srgbClr val="00438D"/>
          </a:solidFill>
        </p:spPr>
        <p:txBody>
          <a:bodyPr wrap="square" rtlCol="0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Intereses e “incentivos” que producen barreras de acceso y, paradójicamente, excesos terapéuticos</a:t>
            </a:r>
          </a:p>
        </p:txBody>
      </p:sp>
    </p:spTree>
    <p:extLst>
      <p:ext uri="{BB962C8B-B14F-4D97-AF65-F5344CB8AC3E}">
        <p14:creationId xmlns:p14="http://schemas.microsoft.com/office/powerpoint/2010/main" val="178776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02;p26">
            <a:extLst>
              <a:ext uri="{FF2B5EF4-FFF2-40B4-BE49-F238E27FC236}">
                <a16:creationId xmlns:a16="http://schemas.microsoft.com/office/drawing/2014/main" id="{B7566ECE-FB41-DEBC-14EE-9BB16C01E5A2}"/>
              </a:ext>
            </a:extLst>
          </p:cNvPr>
          <p:cNvSpPr txBox="1">
            <a:spLocks/>
          </p:cNvSpPr>
          <p:nvPr/>
        </p:nvSpPr>
        <p:spPr>
          <a:xfrm>
            <a:off x="701380" y="487423"/>
            <a:ext cx="10789239" cy="93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Barreras de acceso reportadas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por los actores claves del SGSSS en entrevistas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5C980FE-AA41-52F3-DE23-04818CDEE0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97"/>
          <a:stretch/>
        </p:blipFill>
        <p:spPr>
          <a:xfrm>
            <a:off x="798362" y="1310085"/>
            <a:ext cx="10797893" cy="48172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738463-D38D-E433-A8F4-084D12300CD9}"/>
              </a:ext>
            </a:extLst>
          </p:cNvPr>
          <p:cNvSpPr txBox="1"/>
          <p:nvPr/>
        </p:nvSpPr>
        <p:spPr>
          <a:xfrm>
            <a:off x="1084980" y="6127384"/>
            <a:ext cx="104056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Fuente: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Organización Panamericana de la Salud: Medición y Abordaje de las barreras de acceso que enfrentan poblaciones en situación de vulnerabilidad. Washington DC:OPS, 202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31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B2E8FB2-389A-4888-3C41-A51EB2AD2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67" t="654" r="9250" b="1"/>
          <a:stretch/>
        </p:blipFill>
        <p:spPr>
          <a:xfrm>
            <a:off x="447743" y="182880"/>
            <a:ext cx="11437268" cy="651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29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83F31A7-B5AF-2E74-20D0-98239911D56F}"/>
              </a:ext>
            </a:extLst>
          </p:cNvPr>
          <p:cNvSpPr txBox="1"/>
          <p:nvPr/>
        </p:nvSpPr>
        <p:spPr>
          <a:xfrm>
            <a:off x="1624519" y="2344366"/>
            <a:ext cx="17120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5000" b="1" dirty="0">
                <a:solidFill>
                  <a:srgbClr val="FBC513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</a:t>
            </a:r>
            <a:endParaRPr kumimoji="0" lang="es-CO" sz="15000" b="1" i="0" u="none" strike="noStrike" kern="1200" cap="none" spc="0" normalizeH="0" baseline="0" noProof="0" dirty="0">
              <a:ln>
                <a:noFill/>
              </a:ln>
              <a:solidFill>
                <a:srgbClr val="FBC513"/>
              </a:solidFill>
              <a:effectLst/>
              <a:uLnTx/>
              <a:uFillTx/>
              <a:latin typeface="Arial Black" panose="020B0604020202020204" pitchFamily="34" charset="0"/>
              <a:ea typeface="+mn-ea"/>
              <a:cs typeface="Arial Black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F69C29-2014-BACB-EC54-DDBFD9097340}"/>
              </a:ext>
            </a:extLst>
          </p:cNvPr>
          <p:cNvSpPr txBox="1"/>
          <p:nvPr/>
        </p:nvSpPr>
        <p:spPr>
          <a:xfrm>
            <a:off x="3434080" y="2107475"/>
            <a:ext cx="8757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ork Sans Light"/>
              </a:rPr>
              <a:t>La atención primaria en el actual modelo de atención. Centros de Atención Primaria Integral en Salud, hacia un nuevo modelo de atención. 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ork Sans Light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669419F-2602-D694-20E1-01E405C2E261}"/>
              </a:ext>
            </a:extLst>
          </p:cNvPr>
          <p:cNvSpPr/>
          <p:nvPr/>
        </p:nvSpPr>
        <p:spPr>
          <a:xfrm>
            <a:off x="4036979" y="4029164"/>
            <a:ext cx="53502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013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9D03E4-F467-40CC-A9E3-562D79016DE2}"/>
              </a:ext>
            </a:extLst>
          </p:cNvPr>
          <p:cNvSpPr txBox="1"/>
          <p:nvPr/>
        </p:nvSpPr>
        <p:spPr>
          <a:xfrm>
            <a:off x="1094726" y="5986242"/>
            <a:ext cx="10682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Fuentes. Carta de </a:t>
            </a:r>
            <a:r>
              <a:rPr kumimoji="0" lang="es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Otawa</a:t>
            </a: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Organización Mundial de la salud. 1986. Aproximación al concepto de salud. Revisión histórica.. Luis Guerrero y Aníbal León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FERMENTUM Mérida - Venezuela - ISSN 0798-3069 - AÑO 18 - </a:t>
            </a:r>
            <a:r>
              <a:rPr kumimoji="0" lang="es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Nº</a:t>
            </a: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53 - septiembre - diciembre 2008 - 610-633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50BB897-8ED2-4FD2-9A2D-9927B806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0" y="365125"/>
            <a:ext cx="4515556" cy="1325563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CO" sz="5400" b="1" dirty="0"/>
              <a:t>PHC- APS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5D811F8-B471-46E0-B97A-D7C2B8E44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485" y="2112479"/>
            <a:ext cx="10515600" cy="2823078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s-ES" sz="3200" dirty="0"/>
              <a:t>Una estrategia que contempla tres componentes integrados e interdependientes: </a:t>
            </a:r>
          </a:p>
          <a:p>
            <a:pPr algn="just"/>
            <a:r>
              <a:rPr lang="es-ES" sz="3200" dirty="0"/>
              <a:t>La acción intersectorial / transectorial por la salud,</a:t>
            </a:r>
          </a:p>
          <a:p>
            <a:pPr algn="just"/>
            <a:r>
              <a:rPr lang="es-ES" sz="3200" dirty="0"/>
              <a:t>La participación social, comunitaria y ciudadana</a:t>
            </a:r>
          </a:p>
          <a:p>
            <a:pPr algn="just"/>
            <a:r>
              <a:rPr lang="es-ES" sz="3200" dirty="0"/>
              <a:t>La reorientación de los servicios de salud</a:t>
            </a:r>
          </a:p>
        </p:txBody>
      </p:sp>
    </p:spTree>
    <p:extLst>
      <p:ext uri="{BB962C8B-B14F-4D97-AF65-F5344CB8AC3E}">
        <p14:creationId xmlns:p14="http://schemas.microsoft.com/office/powerpoint/2010/main" val="3693325841"/>
      </p:ext>
    </p:extLst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50BB897-8ED2-4FD2-9A2D-9927B806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392" y="173632"/>
            <a:ext cx="4515556" cy="1325563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CO" sz="5400" b="1" dirty="0"/>
              <a:t>PHC- APS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5D811F8-B471-46E0-B97A-D7C2B8E44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79" y="1027906"/>
            <a:ext cx="11326782" cy="2823078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es-ES" sz="3200" dirty="0"/>
              <a:t>Centrada en los individuos, las familias y las comunidades.</a:t>
            </a:r>
          </a:p>
          <a:p>
            <a:pPr algn="just"/>
            <a:r>
              <a:rPr lang="es-ES" sz="3200" dirty="0"/>
              <a:t>Orientada a establecer condiciones de materialización del goce efectivo del derecho a la salud y la reducción de inequidades, mediante la atención integral a la salud desde una perspectiva de determinantes sociales y económicos.</a:t>
            </a:r>
          </a:p>
          <a:p>
            <a:pPr algn="just"/>
            <a:r>
              <a:rPr lang="es-ES" sz="3200" dirty="0"/>
              <a:t>No solo una provisión sectorial de servicios de salud, sino la acción coordinada del Estado, las instituciones y la sociedad para el mejoramiento de la salud y la creación de un ambiente sano y saludable.</a:t>
            </a:r>
          </a:p>
          <a:p>
            <a:pPr algn="just"/>
            <a:r>
              <a:rPr lang="es-ES" sz="3200" dirty="0"/>
              <a:t>Énfasis en Promoción de la Salud.</a:t>
            </a:r>
          </a:p>
          <a:p>
            <a:pPr marL="0" indent="0" algn="just">
              <a:buNone/>
            </a:pPr>
            <a:endParaRPr lang="es-ES" sz="3200" dirty="0"/>
          </a:p>
          <a:p>
            <a:pPr marL="0" indent="0" algn="just">
              <a:buNone/>
            </a:pP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936335061"/>
      </p:ext>
    </p:extLst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50BB897-8ED2-4FD2-9A2D-9927B806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176" y="173632"/>
            <a:ext cx="9799340" cy="1325563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3600" b="1" dirty="0"/>
              <a:t>Consideraciones para la discusión sobre APS en Colombia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5D811F8-B471-46E0-B97A-D7C2B8E44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779" y="1027906"/>
            <a:ext cx="11326782" cy="2823078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just"/>
            <a:r>
              <a:rPr lang="es-ES" sz="3200" dirty="0"/>
              <a:t>Es una estrategia</a:t>
            </a:r>
          </a:p>
          <a:p>
            <a:pPr algn="just"/>
            <a:r>
              <a:rPr lang="es-ES" sz="3200" dirty="0"/>
              <a:t>La APS  tiene un alcance intersectorial</a:t>
            </a:r>
          </a:p>
          <a:p>
            <a:pPr algn="just"/>
            <a:r>
              <a:rPr lang="es-ES" sz="3200" dirty="0"/>
              <a:t>Basa su gestión en el logro de resultados relacionados con equidad, sostenibilidad y efectividad. </a:t>
            </a:r>
          </a:p>
          <a:p>
            <a:pPr algn="just"/>
            <a:r>
              <a:rPr lang="es-ES" sz="3200" dirty="0"/>
              <a:t>Parte del reconocimiento integral e integrado de necesidades y demandas y busca la organización efectiva de respuestas</a:t>
            </a:r>
          </a:p>
          <a:p>
            <a:pPr algn="just"/>
            <a:r>
              <a:rPr lang="es-ES" sz="3200" dirty="0"/>
              <a:t>Existen diferentes niveles de actuación que se relacionan a su vez con recursos y competencias de diferentes actores (EAPB, IPS, direcciones territoriales de salud, alcaldías, gobernaciones, otros sectores y la comunidad). </a:t>
            </a:r>
          </a:p>
          <a:p>
            <a:pPr marL="0" indent="0" algn="just">
              <a:buNone/>
            </a:pPr>
            <a:endParaRPr lang="es-ES" sz="3200" dirty="0"/>
          </a:p>
          <a:p>
            <a:pPr marL="0" indent="0" algn="just">
              <a:buNone/>
            </a:pP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857037365"/>
      </p:ext>
    </p:extLst>
  </p:cSld>
  <p:clrMapOvr>
    <a:masterClrMapping/>
  </p:clrMapOvr>
  <p:transition spd="slow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CO" b="1" dirty="0"/>
              <a:t>LA REORIENTACION DE LOS SERVICIOS SANITARIOS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i="1" dirty="0">
                <a:latin typeface="Times New Roman"/>
              </a:rPr>
              <a:t>El sector sanitario debe jugar un papel cada vez mayor en la promoción de la salud de forma tal que t</a:t>
            </a:r>
            <a:r>
              <a:rPr lang="es-CO" i="1" dirty="0">
                <a:solidFill>
                  <a:srgbClr val="C00000"/>
                </a:solidFill>
                <a:latin typeface="Times New Roman"/>
              </a:rPr>
              <a:t>rascienda la mera responsabilidad de proporcionar servicios clínicos y médicos. </a:t>
            </a:r>
            <a:r>
              <a:rPr lang="es-CO" b="1" i="1" dirty="0">
                <a:solidFill>
                  <a:srgbClr val="C00000"/>
                </a:solidFill>
                <a:latin typeface="Times New Roman"/>
              </a:rPr>
              <a:t>Dichos servicios deben tomar una nueva orientación que sea sensible a las necesidades culturales de los individuos y las respete.</a:t>
            </a:r>
            <a:r>
              <a:rPr lang="es-CO" i="1" dirty="0">
                <a:latin typeface="Times New Roman"/>
              </a:rPr>
              <a:t> Asimismo deberán </a:t>
            </a:r>
            <a:r>
              <a:rPr lang="es-CO" i="1" dirty="0">
                <a:solidFill>
                  <a:srgbClr val="C00000"/>
                </a:solidFill>
                <a:latin typeface="Times New Roman"/>
              </a:rPr>
              <a:t>favorecer la necesidad por parte de las comunidades de una vida más sana y crear vías de comunicación entre el sector sanitario y los sectores sociales, políticos y económicos</a:t>
            </a:r>
            <a:r>
              <a:rPr lang="es-CO" i="1" dirty="0">
                <a:latin typeface="Times New Roman"/>
              </a:rPr>
              <a:t>.</a:t>
            </a:r>
            <a:r>
              <a:rPr lang="es-CO" i="1" baseline="-25000" dirty="0">
                <a:latin typeface="Times New Roman"/>
              </a:rPr>
              <a:t> -</a:t>
            </a:r>
            <a:r>
              <a:rPr lang="es-CO" b="1" i="1" dirty="0">
                <a:solidFill>
                  <a:srgbClr val="C00000"/>
                </a:solidFill>
                <a:latin typeface="Times New Roman"/>
              </a:rPr>
              <a:t>Carta de </a:t>
            </a:r>
            <a:r>
              <a:rPr lang="es-CO" b="1" i="1" dirty="0" err="1">
                <a:solidFill>
                  <a:srgbClr val="C00000"/>
                </a:solidFill>
                <a:latin typeface="Times New Roman"/>
              </a:rPr>
              <a:t>Otawa</a:t>
            </a:r>
            <a:r>
              <a:rPr lang="es-CO" b="1" i="1" dirty="0">
                <a:solidFill>
                  <a:srgbClr val="C00000"/>
                </a:solidFill>
                <a:latin typeface="Times New Roman"/>
              </a:rPr>
              <a:t>-</a:t>
            </a:r>
            <a:endParaRPr lang="es-CO" b="1" i="1" dirty="0">
              <a:solidFill>
                <a:srgbClr val="C0000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44389C-1CEE-450C-B82C-C87BDF75C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029AC-E683-452D-9DC4-92C007464535}" type="slidenum">
              <a:rPr kumimoji="0" lang="es-E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240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CO" b="1" dirty="0"/>
              <a:t>LA REORIENTACION DE LOS SERVICIOS SANITARIOS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3687416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i="1" dirty="0">
                <a:latin typeface="Times New Roman"/>
              </a:rPr>
              <a:t>La reorientación de los servicios sanitarios exige igualmente que se preste mayor atención a la </a:t>
            </a:r>
            <a:r>
              <a:rPr lang="es-CO" i="1" dirty="0">
                <a:solidFill>
                  <a:srgbClr val="C00000"/>
                </a:solidFill>
                <a:latin typeface="Times New Roman"/>
              </a:rPr>
              <a:t>investigación sanitaria, así como a los cambios en la educación y la formación profesional</a:t>
            </a:r>
            <a:r>
              <a:rPr lang="es-CO" i="1" dirty="0">
                <a:latin typeface="Times New Roman"/>
              </a:rPr>
              <a:t>. Esto necesariamente ha de producir un </a:t>
            </a:r>
            <a:r>
              <a:rPr lang="es-CO" b="1" i="1" dirty="0">
                <a:solidFill>
                  <a:srgbClr val="C00000"/>
                </a:solidFill>
                <a:latin typeface="Times New Roman"/>
              </a:rPr>
              <a:t>cambio de actitud y de organización de los servicios sanitarios de forma que giren en torno a las necesidades del individuo como un todo</a:t>
            </a:r>
            <a:r>
              <a:rPr lang="es-CO" i="1" dirty="0">
                <a:latin typeface="Times New Roman"/>
              </a:rPr>
              <a:t>. -</a:t>
            </a:r>
            <a:r>
              <a:rPr lang="es-CO" i="1" dirty="0">
                <a:solidFill>
                  <a:srgbClr val="C00000"/>
                </a:solidFill>
                <a:latin typeface="Times New Roman"/>
              </a:rPr>
              <a:t>Carta de </a:t>
            </a:r>
            <a:r>
              <a:rPr lang="es-CO" i="1" dirty="0" err="1">
                <a:solidFill>
                  <a:srgbClr val="C00000"/>
                </a:solidFill>
                <a:latin typeface="Times New Roman"/>
              </a:rPr>
              <a:t>Otawa</a:t>
            </a:r>
            <a:r>
              <a:rPr lang="es-CO" i="1" dirty="0">
                <a:solidFill>
                  <a:srgbClr val="C00000"/>
                </a:solidFill>
                <a:latin typeface="Times New Roman"/>
              </a:rPr>
              <a:t>-</a:t>
            </a:r>
            <a:endParaRPr lang="es-CO" i="1" dirty="0">
              <a:solidFill>
                <a:srgbClr val="C00000"/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8A66C2-89A8-4F65-B63B-F67DE210C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029AC-E683-452D-9DC4-92C007464535}" type="slidenum">
              <a:rPr kumimoji="0" lang="es-E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66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2589213" y="1"/>
            <a:ext cx="7016750" cy="6640513"/>
            <a:chOff x="712" y="0"/>
            <a:chExt cx="4335" cy="4183"/>
          </a:xfrm>
        </p:grpSpPr>
        <p:sp>
          <p:nvSpPr>
            <p:cNvPr id="9292" name="AutoShape 123"/>
            <p:cNvSpPr>
              <a:spLocks noChangeArrowheads="1"/>
            </p:cNvSpPr>
            <p:nvPr/>
          </p:nvSpPr>
          <p:spPr bwMode="auto">
            <a:xfrm rot="-8849753">
              <a:off x="1488" y="3573"/>
              <a:ext cx="699" cy="308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9293" name="AutoShape 124"/>
            <p:cNvSpPr>
              <a:spLocks noChangeArrowheads="1"/>
            </p:cNvSpPr>
            <p:nvPr/>
          </p:nvSpPr>
          <p:spPr bwMode="auto">
            <a:xfrm rot="-7085591">
              <a:off x="768" y="2897"/>
              <a:ext cx="816" cy="302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9294" name="AutoShape 125"/>
            <p:cNvSpPr>
              <a:spLocks noChangeArrowheads="1"/>
            </p:cNvSpPr>
            <p:nvPr/>
          </p:nvSpPr>
          <p:spPr bwMode="auto">
            <a:xfrm rot="-5400000">
              <a:off x="488" y="1970"/>
              <a:ext cx="749" cy="302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9295" name="AutoShape 126"/>
            <p:cNvSpPr>
              <a:spLocks noChangeArrowheads="1"/>
            </p:cNvSpPr>
            <p:nvPr/>
          </p:nvSpPr>
          <p:spPr bwMode="auto">
            <a:xfrm rot="-3350144">
              <a:off x="782" y="983"/>
              <a:ext cx="726" cy="302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9296" name="AutoShape 127"/>
            <p:cNvSpPr>
              <a:spLocks noChangeArrowheads="1"/>
            </p:cNvSpPr>
            <p:nvPr/>
          </p:nvSpPr>
          <p:spPr bwMode="auto">
            <a:xfrm rot="-1735149">
              <a:off x="1492" y="331"/>
              <a:ext cx="720" cy="308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9297" name="AutoShape 128"/>
            <p:cNvSpPr>
              <a:spLocks noChangeArrowheads="1"/>
            </p:cNvSpPr>
            <p:nvPr/>
          </p:nvSpPr>
          <p:spPr bwMode="auto">
            <a:xfrm>
              <a:off x="2448" y="0"/>
              <a:ext cx="799" cy="308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9298" name="AutoShape 129"/>
            <p:cNvSpPr>
              <a:spLocks noChangeArrowheads="1"/>
            </p:cNvSpPr>
            <p:nvPr/>
          </p:nvSpPr>
          <p:spPr bwMode="auto">
            <a:xfrm rot="1784168">
              <a:off x="3456" y="316"/>
              <a:ext cx="782" cy="308"/>
            </a:xfrm>
            <a:prstGeom prst="triangle">
              <a:avLst>
                <a:gd name="adj" fmla="val 54194"/>
              </a:avLst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9299" name="AutoShape 130"/>
            <p:cNvSpPr>
              <a:spLocks noChangeArrowheads="1"/>
            </p:cNvSpPr>
            <p:nvPr/>
          </p:nvSpPr>
          <p:spPr bwMode="auto">
            <a:xfrm rot="3151825">
              <a:off x="4104" y="929"/>
              <a:ext cx="816" cy="302"/>
            </a:xfrm>
            <a:prstGeom prst="triangle">
              <a:avLst>
                <a:gd name="adj" fmla="val 59046"/>
              </a:avLst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9300" name="AutoShape 131"/>
            <p:cNvSpPr>
              <a:spLocks noChangeArrowheads="1"/>
            </p:cNvSpPr>
            <p:nvPr/>
          </p:nvSpPr>
          <p:spPr bwMode="auto">
            <a:xfrm rot="5400000">
              <a:off x="4536" y="1985"/>
              <a:ext cx="720" cy="302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9301" name="AutoShape 132"/>
            <p:cNvSpPr>
              <a:spLocks noChangeArrowheads="1"/>
            </p:cNvSpPr>
            <p:nvPr/>
          </p:nvSpPr>
          <p:spPr bwMode="auto">
            <a:xfrm rot="10800000">
              <a:off x="2555" y="3875"/>
              <a:ext cx="613" cy="308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9302" name="AutoShape 133"/>
            <p:cNvSpPr>
              <a:spLocks noChangeArrowheads="1"/>
            </p:cNvSpPr>
            <p:nvPr/>
          </p:nvSpPr>
          <p:spPr bwMode="auto">
            <a:xfrm rot="8908705">
              <a:off x="3518" y="3566"/>
              <a:ext cx="768" cy="308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  <p:sp>
          <p:nvSpPr>
            <p:cNvPr id="9303" name="AutoShape 134"/>
            <p:cNvSpPr>
              <a:spLocks noChangeArrowheads="1"/>
            </p:cNvSpPr>
            <p:nvPr/>
          </p:nvSpPr>
          <p:spPr bwMode="auto">
            <a:xfrm rot="7277951">
              <a:off x="4200" y="2915"/>
              <a:ext cx="780" cy="302"/>
            </a:xfrm>
            <a:prstGeom prst="triangle">
              <a:avLst>
                <a:gd name="adj" fmla="val 50000"/>
              </a:avLst>
            </a:prstGeom>
            <a:solidFill>
              <a:srgbClr val="FFCC00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endParaRPr>
            </a:p>
          </p:txBody>
        </p:sp>
      </p:grpSp>
      <p:sp>
        <p:nvSpPr>
          <p:cNvPr id="9221" name="Text Box 105"/>
          <p:cNvSpPr txBox="1">
            <a:spLocks noChangeAspect="1" noChangeArrowheads="1"/>
          </p:cNvSpPr>
          <p:nvPr/>
        </p:nvSpPr>
        <p:spPr bwMode="auto">
          <a:xfrm>
            <a:off x="4238626" y="1416051"/>
            <a:ext cx="7080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22" name="Text Box 106"/>
          <p:cNvSpPr txBox="1">
            <a:spLocks noChangeAspect="1" noChangeArrowheads="1"/>
          </p:cNvSpPr>
          <p:nvPr/>
        </p:nvSpPr>
        <p:spPr bwMode="auto">
          <a:xfrm>
            <a:off x="4926014" y="1158875"/>
            <a:ext cx="5683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23" name="Text Box 107"/>
          <p:cNvSpPr txBox="1">
            <a:spLocks noChangeAspect="1" noChangeArrowheads="1"/>
          </p:cNvSpPr>
          <p:nvPr/>
        </p:nvSpPr>
        <p:spPr bwMode="auto">
          <a:xfrm>
            <a:off x="5691188" y="990600"/>
            <a:ext cx="9826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24" name="Text Box 108"/>
          <p:cNvSpPr txBox="1">
            <a:spLocks noChangeAspect="1" noChangeArrowheads="1"/>
          </p:cNvSpPr>
          <p:nvPr/>
        </p:nvSpPr>
        <p:spPr bwMode="auto">
          <a:xfrm>
            <a:off x="6813551" y="914400"/>
            <a:ext cx="6064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25" name="Text Box 109"/>
          <p:cNvSpPr txBox="1">
            <a:spLocks noChangeAspect="1" noChangeArrowheads="1"/>
          </p:cNvSpPr>
          <p:nvPr/>
        </p:nvSpPr>
        <p:spPr bwMode="auto">
          <a:xfrm>
            <a:off x="7227888" y="1658938"/>
            <a:ext cx="881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26" name="Text Box 110"/>
          <p:cNvSpPr txBox="1">
            <a:spLocks noChangeAspect="1" noChangeArrowheads="1"/>
          </p:cNvSpPr>
          <p:nvPr/>
        </p:nvSpPr>
        <p:spPr bwMode="auto">
          <a:xfrm>
            <a:off x="7807326" y="2278063"/>
            <a:ext cx="7270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27" name="Text Box 111"/>
          <p:cNvSpPr txBox="1">
            <a:spLocks noChangeAspect="1" noChangeArrowheads="1"/>
          </p:cNvSpPr>
          <p:nvPr/>
        </p:nvSpPr>
        <p:spPr bwMode="auto">
          <a:xfrm>
            <a:off x="8061326" y="2976564"/>
            <a:ext cx="77787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28" name="Text Box 112"/>
          <p:cNvSpPr txBox="1">
            <a:spLocks noChangeAspect="1" noChangeArrowheads="1"/>
          </p:cNvSpPr>
          <p:nvPr/>
        </p:nvSpPr>
        <p:spPr bwMode="auto">
          <a:xfrm>
            <a:off x="7983539" y="3714751"/>
            <a:ext cx="7778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29" name="Text Box 113"/>
          <p:cNvSpPr txBox="1">
            <a:spLocks noChangeAspect="1" noChangeArrowheads="1"/>
          </p:cNvSpPr>
          <p:nvPr/>
        </p:nvSpPr>
        <p:spPr bwMode="auto">
          <a:xfrm>
            <a:off x="7861300" y="4235450"/>
            <a:ext cx="673100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30" name="Text Box 114"/>
          <p:cNvSpPr txBox="1">
            <a:spLocks noChangeAspect="1" noChangeArrowheads="1"/>
          </p:cNvSpPr>
          <p:nvPr/>
        </p:nvSpPr>
        <p:spPr bwMode="auto">
          <a:xfrm>
            <a:off x="7423151" y="4800600"/>
            <a:ext cx="6191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31" name="Text Box 115"/>
          <p:cNvSpPr txBox="1">
            <a:spLocks noChangeAspect="1" noChangeArrowheads="1"/>
          </p:cNvSpPr>
          <p:nvPr/>
        </p:nvSpPr>
        <p:spPr bwMode="auto">
          <a:xfrm>
            <a:off x="6767513" y="5181601"/>
            <a:ext cx="7731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32" name="Text Box 116"/>
          <p:cNvSpPr txBox="1">
            <a:spLocks noChangeAspect="1" noChangeArrowheads="1"/>
          </p:cNvSpPr>
          <p:nvPr/>
        </p:nvSpPr>
        <p:spPr bwMode="auto">
          <a:xfrm>
            <a:off x="5367339" y="5429251"/>
            <a:ext cx="6746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33" name="Text Box 117"/>
          <p:cNvSpPr txBox="1">
            <a:spLocks noChangeAspect="1" noChangeArrowheads="1"/>
          </p:cNvSpPr>
          <p:nvPr/>
        </p:nvSpPr>
        <p:spPr bwMode="auto">
          <a:xfrm>
            <a:off x="6215063" y="5486400"/>
            <a:ext cx="6715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34" name="Text Box 118"/>
          <p:cNvSpPr txBox="1">
            <a:spLocks noChangeAspect="1" noChangeArrowheads="1"/>
          </p:cNvSpPr>
          <p:nvPr/>
        </p:nvSpPr>
        <p:spPr bwMode="auto">
          <a:xfrm>
            <a:off x="4516438" y="4997451"/>
            <a:ext cx="673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35" name="Text Box 119"/>
          <p:cNvSpPr txBox="1">
            <a:spLocks noChangeAspect="1" noChangeArrowheads="1"/>
          </p:cNvSpPr>
          <p:nvPr/>
        </p:nvSpPr>
        <p:spPr bwMode="auto">
          <a:xfrm>
            <a:off x="3441700" y="3592514"/>
            <a:ext cx="7493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36" name="Text Box 120"/>
          <p:cNvSpPr txBox="1">
            <a:spLocks noChangeAspect="1" noChangeArrowheads="1"/>
          </p:cNvSpPr>
          <p:nvPr/>
        </p:nvSpPr>
        <p:spPr bwMode="auto">
          <a:xfrm>
            <a:off x="3795713" y="4495800"/>
            <a:ext cx="7731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37" name="Text Box 121"/>
          <p:cNvSpPr txBox="1">
            <a:spLocks noChangeAspect="1" noChangeArrowheads="1"/>
          </p:cNvSpPr>
          <p:nvPr/>
        </p:nvSpPr>
        <p:spPr bwMode="auto">
          <a:xfrm>
            <a:off x="3409951" y="2935288"/>
            <a:ext cx="7461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38" name="Oval 2"/>
          <p:cNvSpPr>
            <a:spLocks noChangeAspect="1" noChangeArrowheads="1"/>
          </p:cNvSpPr>
          <p:nvPr/>
        </p:nvSpPr>
        <p:spPr bwMode="auto">
          <a:xfrm>
            <a:off x="3276600" y="762001"/>
            <a:ext cx="5638800" cy="5311775"/>
          </a:xfrm>
          <a:prstGeom prst="ellipse">
            <a:avLst/>
          </a:prstGeom>
          <a:solidFill>
            <a:srgbClr val="FFCC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239" name="Oval 3"/>
          <p:cNvSpPr>
            <a:spLocks noChangeAspect="1" noChangeArrowheads="1"/>
          </p:cNvSpPr>
          <p:nvPr/>
        </p:nvSpPr>
        <p:spPr bwMode="auto">
          <a:xfrm>
            <a:off x="4191000" y="1524000"/>
            <a:ext cx="3810000" cy="3657600"/>
          </a:xfrm>
          <a:prstGeom prst="ellipse">
            <a:avLst/>
          </a:prstGeom>
          <a:solidFill>
            <a:srgbClr val="0066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240" name="Oval 4"/>
          <p:cNvSpPr>
            <a:spLocks noChangeAspect="1" noChangeArrowheads="1"/>
          </p:cNvSpPr>
          <p:nvPr/>
        </p:nvSpPr>
        <p:spPr bwMode="auto">
          <a:xfrm>
            <a:off x="5186364" y="2562226"/>
            <a:ext cx="1824037" cy="1704975"/>
          </a:xfrm>
          <a:prstGeom prst="ellipse">
            <a:avLst/>
          </a:prstGeom>
          <a:solidFill>
            <a:schemeClr val="accent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241" name="Text Box 5"/>
          <p:cNvSpPr txBox="1">
            <a:spLocks noChangeAspect="1" noChangeArrowheads="1"/>
          </p:cNvSpPr>
          <p:nvPr/>
        </p:nvSpPr>
        <p:spPr bwMode="auto">
          <a:xfrm>
            <a:off x="6705600" y="24384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Orientación hacia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la calidad</a:t>
            </a:r>
          </a:p>
        </p:txBody>
      </p:sp>
      <p:sp>
        <p:nvSpPr>
          <p:cNvPr id="9242" name="Text Box 6"/>
          <p:cNvSpPr txBox="1">
            <a:spLocks noChangeAspect="1" noChangeArrowheads="1"/>
          </p:cNvSpPr>
          <p:nvPr/>
        </p:nvSpPr>
        <p:spPr bwMode="auto">
          <a:xfrm>
            <a:off x="6858000" y="3581400"/>
            <a:ext cx="121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Responsabilidad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y rendición de cuentas de los gobiernos</a:t>
            </a:r>
          </a:p>
        </p:txBody>
      </p:sp>
      <p:sp>
        <p:nvSpPr>
          <p:cNvPr id="9243" name="Text Box 7"/>
          <p:cNvSpPr txBox="1">
            <a:spLocks noChangeAspect="1" noChangeArrowheads="1"/>
          </p:cNvSpPr>
          <p:nvPr/>
        </p:nvSpPr>
        <p:spPr bwMode="auto">
          <a:xfrm>
            <a:off x="5867400" y="4495800"/>
            <a:ext cx="167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icrosoft Sans Serif" pitchFamily="34" charset="0"/>
              </a:rPr>
              <a:t> Justicia Social</a:t>
            </a:r>
          </a:p>
        </p:txBody>
      </p:sp>
      <p:sp>
        <p:nvSpPr>
          <p:cNvPr id="9244" name="Text Box 8"/>
          <p:cNvSpPr txBox="1">
            <a:spLocks noChangeAspect="1" noChangeArrowheads="1"/>
          </p:cNvSpPr>
          <p:nvPr/>
        </p:nvSpPr>
        <p:spPr bwMode="auto">
          <a:xfrm>
            <a:off x="4876800" y="4492626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Sostenibilidad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45" name="Text Box 9"/>
          <p:cNvSpPr txBox="1">
            <a:spLocks noChangeAspect="1" noChangeArrowheads="1"/>
          </p:cNvSpPr>
          <p:nvPr/>
        </p:nvSpPr>
        <p:spPr bwMode="auto">
          <a:xfrm>
            <a:off x="4114800" y="3689350"/>
            <a:ext cx="1371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Participación</a:t>
            </a:r>
          </a:p>
        </p:txBody>
      </p:sp>
      <p:sp>
        <p:nvSpPr>
          <p:cNvPr id="9246" name="Text Box 10"/>
          <p:cNvSpPr txBox="1">
            <a:spLocks noChangeAspect="1" noChangeArrowheads="1"/>
          </p:cNvSpPr>
          <p:nvPr/>
        </p:nvSpPr>
        <p:spPr bwMode="auto">
          <a:xfrm>
            <a:off x="4267200" y="2590801"/>
            <a:ext cx="13716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Intersectorialidad</a:t>
            </a:r>
          </a:p>
        </p:txBody>
      </p:sp>
      <p:sp>
        <p:nvSpPr>
          <p:cNvPr id="9247" name="Text Box 11"/>
          <p:cNvSpPr txBox="1">
            <a:spLocks noChangeAspect="1" noChangeArrowheads="1"/>
          </p:cNvSpPr>
          <p:nvPr/>
        </p:nvSpPr>
        <p:spPr bwMode="auto">
          <a:xfrm>
            <a:off x="5310189" y="2895601"/>
            <a:ext cx="1571625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Derecho al nivel de salud más alto posible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Equidad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1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Solidaridad</a:t>
            </a:r>
          </a:p>
        </p:txBody>
      </p:sp>
      <p:sp>
        <p:nvSpPr>
          <p:cNvPr id="9248" name="Text Box 12"/>
          <p:cNvSpPr txBox="1">
            <a:spLocks noChangeAspect="1" noChangeArrowheads="1"/>
          </p:cNvSpPr>
          <p:nvPr/>
        </p:nvSpPr>
        <p:spPr bwMode="auto">
          <a:xfrm>
            <a:off x="4114800" y="1416050"/>
            <a:ext cx="83185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49" name="Text Box 13"/>
          <p:cNvSpPr txBox="1">
            <a:spLocks noChangeAspect="1" noChangeArrowheads="1"/>
          </p:cNvSpPr>
          <p:nvPr/>
        </p:nvSpPr>
        <p:spPr bwMode="auto">
          <a:xfrm>
            <a:off x="4824414" y="1158875"/>
            <a:ext cx="669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50" name="Text Box 14"/>
          <p:cNvSpPr txBox="1">
            <a:spLocks noChangeAspect="1" noChangeArrowheads="1"/>
          </p:cNvSpPr>
          <p:nvPr/>
        </p:nvSpPr>
        <p:spPr bwMode="auto">
          <a:xfrm>
            <a:off x="5516564" y="990600"/>
            <a:ext cx="11572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51" name="Text Box 15"/>
          <p:cNvSpPr txBox="1">
            <a:spLocks noChangeAspect="1" noChangeArrowheads="1"/>
          </p:cNvSpPr>
          <p:nvPr/>
        </p:nvSpPr>
        <p:spPr bwMode="auto">
          <a:xfrm>
            <a:off x="6705601" y="914401"/>
            <a:ext cx="71437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52" name="Text Box 16"/>
          <p:cNvSpPr txBox="1">
            <a:spLocks noChangeAspect="1" noChangeArrowheads="1"/>
          </p:cNvSpPr>
          <p:nvPr/>
        </p:nvSpPr>
        <p:spPr bwMode="auto">
          <a:xfrm>
            <a:off x="7075488" y="1658938"/>
            <a:ext cx="10334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53" name="Text Box 17"/>
          <p:cNvSpPr txBox="1">
            <a:spLocks noChangeAspect="1" noChangeArrowheads="1"/>
          </p:cNvSpPr>
          <p:nvPr/>
        </p:nvSpPr>
        <p:spPr bwMode="auto">
          <a:xfrm>
            <a:off x="7683500" y="2278064"/>
            <a:ext cx="8509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54" name="Text Box 19"/>
          <p:cNvSpPr txBox="1">
            <a:spLocks noChangeAspect="1" noChangeArrowheads="1"/>
          </p:cNvSpPr>
          <p:nvPr/>
        </p:nvSpPr>
        <p:spPr bwMode="auto">
          <a:xfrm>
            <a:off x="7848601" y="3714750"/>
            <a:ext cx="912813" cy="24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55" name="Text Box 20"/>
          <p:cNvSpPr txBox="1">
            <a:spLocks noChangeAspect="1" noChangeArrowheads="1"/>
          </p:cNvSpPr>
          <p:nvPr/>
        </p:nvSpPr>
        <p:spPr bwMode="auto">
          <a:xfrm>
            <a:off x="7743826" y="4235450"/>
            <a:ext cx="79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56" name="Text Box 21"/>
          <p:cNvSpPr txBox="1">
            <a:spLocks noChangeAspect="1" noChangeArrowheads="1"/>
          </p:cNvSpPr>
          <p:nvPr/>
        </p:nvSpPr>
        <p:spPr bwMode="auto">
          <a:xfrm>
            <a:off x="7315201" y="4800601"/>
            <a:ext cx="727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57" name="Text Box 22"/>
          <p:cNvSpPr txBox="1">
            <a:spLocks noChangeAspect="1" noChangeArrowheads="1"/>
          </p:cNvSpPr>
          <p:nvPr/>
        </p:nvSpPr>
        <p:spPr bwMode="auto">
          <a:xfrm>
            <a:off x="6629401" y="5181600"/>
            <a:ext cx="9112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58" name="Text Box 23"/>
          <p:cNvSpPr txBox="1">
            <a:spLocks noChangeAspect="1" noChangeArrowheads="1"/>
          </p:cNvSpPr>
          <p:nvPr/>
        </p:nvSpPr>
        <p:spPr bwMode="auto">
          <a:xfrm>
            <a:off x="5249863" y="5429250"/>
            <a:ext cx="7921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59" name="Text Box 24"/>
          <p:cNvSpPr txBox="1">
            <a:spLocks noChangeAspect="1" noChangeArrowheads="1"/>
          </p:cNvSpPr>
          <p:nvPr/>
        </p:nvSpPr>
        <p:spPr bwMode="auto">
          <a:xfrm>
            <a:off x="6096001" y="5486400"/>
            <a:ext cx="790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60" name="Text Box 25"/>
          <p:cNvSpPr txBox="1">
            <a:spLocks noChangeAspect="1" noChangeArrowheads="1"/>
          </p:cNvSpPr>
          <p:nvPr/>
        </p:nvSpPr>
        <p:spPr bwMode="auto">
          <a:xfrm>
            <a:off x="4398964" y="4997450"/>
            <a:ext cx="7905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61" name="Text Box 26"/>
          <p:cNvSpPr txBox="1">
            <a:spLocks noChangeAspect="1" noChangeArrowheads="1"/>
          </p:cNvSpPr>
          <p:nvPr/>
        </p:nvSpPr>
        <p:spPr bwMode="auto">
          <a:xfrm>
            <a:off x="3311526" y="3592514"/>
            <a:ext cx="8794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62" name="Text Box 27"/>
          <p:cNvSpPr txBox="1">
            <a:spLocks noChangeAspect="1" noChangeArrowheads="1"/>
          </p:cNvSpPr>
          <p:nvPr/>
        </p:nvSpPr>
        <p:spPr bwMode="auto">
          <a:xfrm>
            <a:off x="3657601" y="4495800"/>
            <a:ext cx="911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63" name="Text Box 28"/>
          <p:cNvSpPr txBox="1">
            <a:spLocks noChangeAspect="1" noChangeArrowheads="1"/>
          </p:cNvSpPr>
          <p:nvPr/>
        </p:nvSpPr>
        <p:spPr bwMode="auto">
          <a:xfrm>
            <a:off x="3276601" y="2935288"/>
            <a:ext cx="879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Times New Roman" pitchFamily="18" charset="0"/>
              <a:cs typeface="Microsoft Sans Serif" pitchFamily="34" charset="0"/>
            </a:endParaRPr>
          </a:p>
        </p:txBody>
      </p:sp>
      <p:sp>
        <p:nvSpPr>
          <p:cNvPr id="9264" name="Text Box 30"/>
          <p:cNvSpPr txBox="1">
            <a:spLocks noChangeAspect="1" noChangeArrowheads="1"/>
          </p:cNvSpPr>
          <p:nvPr/>
        </p:nvSpPr>
        <p:spPr bwMode="auto">
          <a:xfrm>
            <a:off x="5154614" y="1752600"/>
            <a:ext cx="1855787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9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Dar respuesta a las necesidades de salud de la población</a:t>
            </a:r>
          </a:p>
        </p:txBody>
      </p:sp>
      <p:sp>
        <p:nvSpPr>
          <p:cNvPr id="114719" name="Text Box 31"/>
          <p:cNvSpPr txBox="1">
            <a:spLocks noChangeAspect="1" noChangeArrowheads="1"/>
          </p:cNvSpPr>
          <p:nvPr/>
        </p:nvSpPr>
        <p:spPr bwMode="auto">
          <a:xfrm>
            <a:off x="8458200" y="1676400"/>
            <a:ext cx="190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icrosoft Sans Serif" pitchFamily="34" charset="0"/>
              </a:rPr>
              <a:t>Énfasis en Prevención y Promoción</a:t>
            </a:r>
          </a:p>
        </p:txBody>
      </p:sp>
      <p:sp>
        <p:nvSpPr>
          <p:cNvPr id="114722" name="Text Box 34"/>
          <p:cNvSpPr txBox="1">
            <a:spLocks noChangeAspect="1" noChangeArrowheads="1"/>
          </p:cNvSpPr>
          <p:nvPr/>
        </p:nvSpPr>
        <p:spPr bwMode="auto">
          <a:xfrm>
            <a:off x="8915400" y="3124200"/>
            <a:ext cx="152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icrosoft Sans Serif" pitchFamily="34" charset="0"/>
              </a:rPr>
              <a:t>Cuidado Apropiado</a:t>
            </a:r>
          </a:p>
        </p:txBody>
      </p:sp>
      <p:sp>
        <p:nvSpPr>
          <p:cNvPr id="114724" name="Text Box 36"/>
          <p:cNvSpPr txBox="1">
            <a:spLocks noChangeAspect="1" noChangeArrowheads="1"/>
          </p:cNvSpPr>
          <p:nvPr/>
        </p:nvSpPr>
        <p:spPr bwMode="auto">
          <a:xfrm>
            <a:off x="8534400" y="4419600"/>
            <a:ext cx="220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icrosoft Sans Serif" pitchFamily="34" charset="0"/>
              </a:rPr>
              <a:t>Base Familiar y Comunitaria</a:t>
            </a:r>
          </a:p>
        </p:txBody>
      </p:sp>
      <p:sp>
        <p:nvSpPr>
          <p:cNvPr id="114725" name="Text Box 37"/>
          <p:cNvSpPr txBox="1">
            <a:spLocks noChangeAspect="1" noChangeArrowheads="1"/>
          </p:cNvSpPr>
          <p:nvPr/>
        </p:nvSpPr>
        <p:spPr bwMode="auto">
          <a:xfrm>
            <a:off x="8001000" y="5334000"/>
            <a:ext cx="266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icrosoft Sans Serif" pitchFamily="34" charset="0"/>
              </a:rPr>
              <a:t>Mecanismos de Participación activa</a:t>
            </a:r>
          </a:p>
        </p:txBody>
      </p:sp>
      <p:sp>
        <p:nvSpPr>
          <p:cNvPr id="114728" name="Text Box 40"/>
          <p:cNvSpPr txBox="1">
            <a:spLocks noChangeAspect="1" noChangeArrowheads="1"/>
          </p:cNvSpPr>
          <p:nvPr/>
        </p:nvSpPr>
        <p:spPr bwMode="auto">
          <a:xfrm>
            <a:off x="6096000" y="6019800"/>
            <a:ext cx="23622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icrosoft Sans Serif" pitchFamily="34" charset="0"/>
              </a:rPr>
              <a:t>Organización y Gestión óptimas</a:t>
            </a:r>
          </a:p>
        </p:txBody>
      </p:sp>
      <p:sp>
        <p:nvSpPr>
          <p:cNvPr id="114729" name="Text Box 41"/>
          <p:cNvSpPr txBox="1">
            <a:spLocks noChangeAspect="1" noChangeArrowheads="1"/>
          </p:cNvSpPr>
          <p:nvPr/>
        </p:nvSpPr>
        <p:spPr bwMode="auto">
          <a:xfrm>
            <a:off x="1524000" y="44196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icrosoft Sans Serif" pitchFamily="34" charset="0"/>
              </a:rPr>
              <a:t>Primer Contacto</a:t>
            </a:r>
          </a:p>
        </p:txBody>
      </p:sp>
      <p:sp>
        <p:nvSpPr>
          <p:cNvPr id="114730" name="Text Box 42"/>
          <p:cNvSpPr txBox="1">
            <a:spLocks noChangeAspect="1" noChangeArrowheads="1"/>
          </p:cNvSpPr>
          <p:nvPr/>
        </p:nvSpPr>
        <p:spPr bwMode="auto">
          <a:xfrm>
            <a:off x="1371600" y="2895600"/>
            <a:ext cx="1981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icrosoft Sans Serif" pitchFamily="34" charset="0"/>
              </a:rPr>
              <a:t>Recursos Humanos apropiados</a:t>
            </a:r>
          </a:p>
        </p:txBody>
      </p:sp>
      <p:sp>
        <p:nvSpPr>
          <p:cNvPr id="114731" name="Text Box 43"/>
          <p:cNvSpPr txBox="1">
            <a:spLocks noChangeAspect="1" noChangeArrowheads="1"/>
          </p:cNvSpPr>
          <p:nvPr/>
        </p:nvSpPr>
        <p:spPr bwMode="auto">
          <a:xfrm>
            <a:off x="1524000" y="1600200"/>
            <a:ext cx="220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icrosoft Sans Serif" pitchFamily="34" charset="0"/>
              </a:rPr>
              <a:t>Recursos adecuados y sostenibles</a:t>
            </a:r>
          </a:p>
        </p:txBody>
      </p:sp>
      <p:sp>
        <p:nvSpPr>
          <p:cNvPr id="114732" name="Text Box 44"/>
          <p:cNvSpPr txBox="1">
            <a:spLocks noChangeAspect="1" noChangeArrowheads="1"/>
          </p:cNvSpPr>
          <p:nvPr/>
        </p:nvSpPr>
        <p:spPr bwMode="auto">
          <a:xfrm>
            <a:off x="8077200" y="15240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icrosoft Sans Serif" pitchFamily="34" charset="0"/>
              </a:rPr>
              <a:t>Atención Integral, Integrada y Continua</a:t>
            </a:r>
          </a:p>
        </p:txBody>
      </p:sp>
      <p:sp>
        <p:nvSpPr>
          <p:cNvPr id="114733" name="Text Box 45"/>
          <p:cNvSpPr txBox="1">
            <a:spLocks noChangeAspect="1" noChangeArrowheads="1"/>
          </p:cNvSpPr>
          <p:nvPr/>
        </p:nvSpPr>
        <p:spPr bwMode="auto">
          <a:xfrm>
            <a:off x="2133600" y="609600"/>
            <a:ext cx="228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icrosoft Sans Serif" pitchFamily="34" charset="0"/>
              </a:rPr>
              <a:t> Acciones Intersectoriales</a:t>
            </a:r>
          </a:p>
        </p:txBody>
      </p:sp>
      <p:sp>
        <p:nvSpPr>
          <p:cNvPr id="114735" name="Text Box 47"/>
          <p:cNvSpPr txBox="1">
            <a:spLocks noChangeAspect="1" noChangeArrowheads="1"/>
          </p:cNvSpPr>
          <p:nvPr/>
        </p:nvSpPr>
        <p:spPr bwMode="auto">
          <a:xfrm>
            <a:off x="4686300" y="76200"/>
            <a:ext cx="2781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icrosoft Sans Serif" pitchFamily="34" charset="0"/>
              </a:rPr>
              <a:t>Acceso 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Microsoft Sans Serif" pitchFamily="34" charset="0"/>
              </a:rPr>
              <a:t>Cobertura Universal</a:t>
            </a:r>
          </a:p>
        </p:txBody>
      </p:sp>
      <p:sp>
        <p:nvSpPr>
          <p:cNvPr id="114739" name="Text Box 51"/>
          <p:cNvSpPr txBox="1">
            <a:spLocks noChangeAspect="1" noChangeArrowheads="1"/>
          </p:cNvSpPr>
          <p:nvPr/>
        </p:nvSpPr>
        <p:spPr bwMode="auto">
          <a:xfrm>
            <a:off x="5257800" y="990600"/>
            <a:ext cx="160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Acceso 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Cobertura Universal</a:t>
            </a:r>
          </a:p>
        </p:txBody>
      </p:sp>
      <p:sp>
        <p:nvSpPr>
          <p:cNvPr id="114740" name="Text Box 52"/>
          <p:cNvSpPr txBox="1">
            <a:spLocks noChangeAspect="1" noChangeArrowheads="1"/>
          </p:cNvSpPr>
          <p:nvPr/>
        </p:nvSpPr>
        <p:spPr bwMode="auto">
          <a:xfrm>
            <a:off x="6934200" y="12192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Atención Integral, Integrada y Continua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0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4741" name="Text Box 53"/>
          <p:cNvSpPr txBox="1">
            <a:spLocks noChangeAspect="1" noChangeArrowheads="1"/>
          </p:cNvSpPr>
          <p:nvPr/>
        </p:nvSpPr>
        <p:spPr bwMode="auto">
          <a:xfrm>
            <a:off x="7772400" y="2209800"/>
            <a:ext cx="106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Énfasis en Prevención y Promoción</a:t>
            </a:r>
          </a:p>
        </p:txBody>
      </p:sp>
      <p:sp>
        <p:nvSpPr>
          <p:cNvPr id="114742" name="Text Box 54"/>
          <p:cNvSpPr txBox="1">
            <a:spLocks noChangeAspect="1" noChangeArrowheads="1"/>
          </p:cNvSpPr>
          <p:nvPr/>
        </p:nvSpPr>
        <p:spPr bwMode="auto">
          <a:xfrm>
            <a:off x="7848600" y="32004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Cuidado Apropiado</a:t>
            </a:r>
          </a:p>
        </p:txBody>
      </p:sp>
      <p:sp>
        <p:nvSpPr>
          <p:cNvPr id="114743" name="Text Box 55"/>
          <p:cNvSpPr txBox="1">
            <a:spLocks noChangeAspect="1" noChangeArrowheads="1"/>
          </p:cNvSpPr>
          <p:nvPr/>
        </p:nvSpPr>
        <p:spPr bwMode="auto">
          <a:xfrm>
            <a:off x="7696200" y="41148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Base Familiar y Comunitaria</a:t>
            </a:r>
          </a:p>
        </p:txBody>
      </p:sp>
      <p:sp>
        <p:nvSpPr>
          <p:cNvPr id="114745" name="Text Box 57"/>
          <p:cNvSpPr txBox="1">
            <a:spLocks noChangeAspect="1" noChangeArrowheads="1"/>
          </p:cNvSpPr>
          <p:nvPr/>
        </p:nvSpPr>
        <p:spPr bwMode="auto">
          <a:xfrm>
            <a:off x="6019800" y="53340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Organización y Gestión óptimas</a:t>
            </a:r>
          </a:p>
        </p:txBody>
      </p:sp>
      <p:sp>
        <p:nvSpPr>
          <p:cNvPr id="114746" name="Text Box 58"/>
          <p:cNvSpPr txBox="1">
            <a:spLocks noChangeAspect="1" noChangeArrowheads="1"/>
          </p:cNvSpPr>
          <p:nvPr/>
        </p:nvSpPr>
        <p:spPr bwMode="auto">
          <a:xfrm>
            <a:off x="4038600" y="4724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Políticas y Programas pro-equidad</a:t>
            </a:r>
          </a:p>
        </p:txBody>
      </p:sp>
      <p:sp>
        <p:nvSpPr>
          <p:cNvPr id="114747" name="Text Box 59"/>
          <p:cNvSpPr txBox="1">
            <a:spLocks noChangeAspect="1" noChangeArrowheads="1"/>
          </p:cNvSpPr>
          <p:nvPr/>
        </p:nvSpPr>
        <p:spPr bwMode="auto">
          <a:xfrm>
            <a:off x="3429000" y="4114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Primer Contacto</a:t>
            </a:r>
          </a:p>
        </p:txBody>
      </p:sp>
      <p:sp>
        <p:nvSpPr>
          <p:cNvPr id="114748" name="Text Box 60"/>
          <p:cNvSpPr txBox="1">
            <a:spLocks noChangeAspect="1" noChangeArrowheads="1"/>
          </p:cNvSpPr>
          <p:nvPr/>
        </p:nvSpPr>
        <p:spPr bwMode="auto">
          <a:xfrm>
            <a:off x="3276600" y="3200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Recursos Humanos apropiados</a:t>
            </a:r>
          </a:p>
        </p:txBody>
      </p:sp>
      <p:sp>
        <p:nvSpPr>
          <p:cNvPr id="114749" name="Text Box 61"/>
          <p:cNvSpPr txBox="1">
            <a:spLocks noChangeAspect="1" noChangeArrowheads="1"/>
          </p:cNvSpPr>
          <p:nvPr/>
        </p:nvSpPr>
        <p:spPr bwMode="auto">
          <a:xfrm>
            <a:off x="3486150" y="22098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Recursos adecuados y sostenibles</a:t>
            </a:r>
          </a:p>
        </p:txBody>
      </p:sp>
      <p:sp>
        <p:nvSpPr>
          <p:cNvPr id="114750" name="Text Box 62"/>
          <p:cNvSpPr txBox="1">
            <a:spLocks noChangeAspect="1" noChangeArrowheads="1"/>
          </p:cNvSpPr>
          <p:nvPr/>
        </p:nvSpPr>
        <p:spPr bwMode="auto">
          <a:xfrm>
            <a:off x="4095750" y="1371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Acciones Intersectoriales</a:t>
            </a:r>
          </a:p>
        </p:txBody>
      </p:sp>
      <p:sp>
        <p:nvSpPr>
          <p:cNvPr id="114823" name="Text Box 135"/>
          <p:cNvSpPr txBox="1">
            <a:spLocks noChangeAspect="1" noChangeArrowheads="1"/>
          </p:cNvSpPr>
          <p:nvPr/>
        </p:nvSpPr>
        <p:spPr bwMode="auto">
          <a:xfrm>
            <a:off x="6553200" y="4800601"/>
            <a:ext cx="2057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Mecanismos de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Participación activa </a:t>
            </a:r>
          </a:p>
        </p:txBody>
      </p:sp>
      <p:sp>
        <p:nvSpPr>
          <p:cNvPr id="114824" name="Text Box 136"/>
          <p:cNvSpPr txBox="1">
            <a:spLocks noChangeArrowheads="1"/>
          </p:cNvSpPr>
          <p:nvPr/>
        </p:nvSpPr>
        <p:spPr bwMode="auto">
          <a:xfrm>
            <a:off x="5029200" y="5181601"/>
            <a:ext cx="990600" cy="64611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Marco político, legal e institucional adecuado</a:t>
            </a:r>
            <a:endParaRPr kumimoji="0" lang="en-US" sz="10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595564" y="5964238"/>
          <a:ext cx="1360487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4933333" imgH="2933333" progId="">
                  <p:embed/>
                </p:oleObj>
              </mc:Choice>
              <mc:Fallback>
                <p:oleObj name="Photo Editor Photo" r:id="rId3" imgW="4933333" imgH="2933333" progId="">
                  <p:embed/>
                  <p:pic>
                    <p:nvPicPr>
                      <p:cNvPr id="92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64" y="5964238"/>
                        <a:ext cx="1360487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1524000" y="5749926"/>
          <a:ext cx="107473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5" imgW="2333333" imgH="2276793" progId="">
                  <p:embed/>
                </p:oleObj>
              </mc:Choice>
              <mc:Fallback>
                <p:oleObj name="Photo Editor Photo" r:id="rId5" imgW="2333333" imgH="2276793" progId="">
                  <p:embed/>
                  <p:pic>
                    <p:nvPicPr>
                      <p:cNvPr id="92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49926"/>
                        <a:ext cx="1074738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825" name="Text Box 137"/>
          <p:cNvSpPr txBox="1">
            <a:spLocks noChangeArrowheads="1"/>
          </p:cNvSpPr>
          <p:nvPr/>
        </p:nvSpPr>
        <p:spPr bwMode="auto">
          <a:xfrm>
            <a:off x="3048000" y="6096000"/>
            <a:ext cx="2743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Marco político, legal e institucional adecuado 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4738" name="Rectangle 50"/>
          <p:cNvSpPr>
            <a:spLocks noChangeArrowheads="1"/>
          </p:cNvSpPr>
          <p:nvPr/>
        </p:nvSpPr>
        <p:spPr bwMode="auto">
          <a:xfrm>
            <a:off x="1524000" y="5257801"/>
            <a:ext cx="266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Políticas y Programas pro-equidad</a:t>
            </a:r>
          </a:p>
        </p:txBody>
      </p:sp>
      <p:sp>
        <p:nvSpPr>
          <p:cNvPr id="9291" name="Rectangle 12"/>
          <p:cNvSpPr>
            <a:spLocks noChangeArrowheads="1"/>
          </p:cNvSpPr>
          <p:nvPr/>
        </p:nvSpPr>
        <p:spPr bwMode="auto">
          <a:xfrm>
            <a:off x="1524000" y="0"/>
            <a:ext cx="342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Elementos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B608124-17C9-463C-9AFD-6A9A7320E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FFFD7A-7A1C-49C6-A294-B7C672DA3CD3}" type="slidenum">
              <a:rPr kumimoji="0" lang="es-CO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97461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19" grpId="0"/>
      <p:bldP spid="114722" grpId="0"/>
      <p:bldP spid="114724" grpId="0"/>
      <p:bldP spid="114725" grpId="0"/>
      <p:bldP spid="114728" grpId="0"/>
      <p:bldP spid="114729" grpId="0"/>
      <p:bldP spid="114730" grpId="0"/>
      <p:bldP spid="114731" grpId="0"/>
      <p:bldP spid="114732" grpId="0"/>
      <p:bldP spid="114733" grpId="0"/>
      <p:bldP spid="114735" grpId="0"/>
      <p:bldP spid="114739" grpId="0"/>
      <p:bldP spid="114740" grpId="0"/>
      <p:bldP spid="114741" grpId="0"/>
      <p:bldP spid="114742" grpId="0"/>
      <p:bldP spid="114743" grpId="0"/>
      <p:bldP spid="114745" grpId="0"/>
      <p:bldP spid="114746" grpId="0"/>
      <p:bldP spid="114747" grpId="0"/>
      <p:bldP spid="114748" grpId="0"/>
      <p:bldP spid="114749" grpId="0"/>
      <p:bldP spid="114750" grpId="0"/>
      <p:bldP spid="114823" grpId="0"/>
      <p:bldP spid="114824" grpId="0"/>
      <p:bldP spid="114825" grpId="0"/>
      <p:bldP spid="1147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77C4CD2-46A8-028F-69E7-187C830D18A7}"/>
              </a:ext>
            </a:extLst>
          </p:cNvPr>
          <p:cNvSpPr/>
          <p:nvPr/>
        </p:nvSpPr>
        <p:spPr>
          <a:xfrm>
            <a:off x="-126458" y="571646"/>
            <a:ext cx="622570" cy="710119"/>
          </a:xfrm>
          <a:prstGeom prst="rect">
            <a:avLst/>
          </a:prstGeom>
          <a:solidFill>
            <a:srgbClr val="004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E810A63-EA8A-4874-796B-91D86406B9D5}"/>
              </a:ext>
            </a:extLst>
          </p:cNvPr>
          <p:cNvSpPr txBox="1"/>
          <p:nvPr/>
        </p:nvSpPr>
        <p:spPr>
          <a:xfrm>
            <a:off x="741816" y="541985"/>
            <a:ext cx="1019742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BB40466C-59C9-8097-69C8-1D580E563105}"/>
              </a:ext>
            </a:extLst>
          </p:cNvPr>
          <p:cNvSpPr/>
          <p:nvPr/>
        </p:nvSpPr>
        <p:spPr>
          <a:xfrm>
            <a:off x="496112" y="571646"/>
            <a:ext cx="45719" cy="7101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5808A3-FF5D-2FA3-B43D-60C52B66E5C1}"/>
              </a:ext>
            </a:extLst>
          </p:cNvPr>
          <p:cNvSpPr txBox="1"/>
          <p:nvPr/>
        </p:nvSpPr>
        <p:spPr>
          <a:xfrm>
            <a:off x="997286" y="1727200"/>
            <a:ext cx="10197428" cy="353943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Modelo de atención actual, su enfoque biomédico y comercial y sus efectos en la salud de los colombianos y en los agentes del SGSSS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atención primaria en el actual modelo de atención. Centros de Atención Primaria Integral en Salud, hacia un nuevo modelo de atención.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Redes integradas e integrales de servicios de salud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060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1347918" y="6390907"/>
            <a:ext cx="178335" cy="178335"/>
          </a:xfrm>
          <a:prstGeom prst="rect">
            <a:avLst/>
          </a:prstGeom>
          <a:solidFill>
            <a:srgbClr val="F8A0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1042181" y="6386352"/>
            <a:ext cx="178335" cy="178335"/>
          </a:xfrm>
          <a:prstGeom prst="rect">
            <a:avLst/>
          </a:prstGeom>
          <a:solidFill>
            <a:srgbClr val="8C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10736444" y="6390907"/>
            <a:ext cx="178335" cy="178335"/>
          </a:xfrm>
          <a:prstGeom prst="rect">
            <a:avLst/>
          </a:prstGeom>
          <a:solidFill>
            <a:srgbClr val="701E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9D03E4-F467-40CC-A9E3-562D79016DE2}"/>
              </a:ext>
            </a:extLst>
          </p:cNvPr>
          <p:cNvSpPr txBox="1"/>
          <p:nvPr/>
        </p:nvSpPr>
        <p:spPr>
          <a:xfrm>
            <a:off x="1094726" y="5986242"/>
            <a:ext cx="106821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Fuentes. Carta de </a:t>
            </a:r>
            <a:r>
              <a:rPr kumimoji="0" lang="es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Otawa</a:t>
            </a: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Organización Mundial de la salud. 1986. Aproximación al concepto de salud. Revisión histórica.. Luis Guerrero y Aníbal León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FERMENTUM Mérida - Venezuela - ISSN 0798-3069 - AÑO 18 - </a:t>
            </a:r>
            <a:r>
              <a:rPr kumimoji="0" lang="es-E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Nº</a:t>
            </a: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53 - septiembre - diciembre 2008 - 610-633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50BB897-8ED2-4FD2-9A2D-9927B8064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00" y="365125"/>
            <a:ext cx="4515556" cy="1325563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CO" sz="5400" b="1" dirty="0"/>
              <a:t>Salud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5D811F8-B471-46E0-B97A-D7C2B8E44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485" y="2112479"/>
            <a:ext cx="10515600" cy="2414365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dirty="0"/>
              <a:t>Mas que ausencia de enfermedad, es un estado de bienestar.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/>
              <a:t>Es el resultado de la interacción de condiciones biológicas, psíquicas, sociales y culturales del individuo, con su entorno y con la sociedad.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dirty="0"/>
              <a:t>Es un recurso que permite a las personas llevar una vida individual, social y económicamente productiva.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158279"/>
      </p:ext>
    </p:extLst>
  </p:cSld>
  <p:clrMapOvr>
    <a:masterClrMapping/>
  </p:clrMapOvr>
  <p:transition spd="slow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546" y="1838149"/>
            <a:ext cx="3768011" cy="43232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64" y="1838149"/>
            <a:ext cx="5696610" cy="418183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75861" y="223414"/>
            <a:ext cx="10906539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COBERTURA DE ASEGURAMIENTO VS ACCESO EFECTIVO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82B4C2-02FC-4A8B-9A93-21FBDC2C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56608-4F7C-4367-9F2F-B7528C7B14AC}" type="slidenum">
              <a:rPr kumimoji="0" lang="es-E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167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3012A581-ECF9-4CE6-9224-4FB394FEA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80" y="643466"/>
            <a:ext cx="948857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70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EA61A5-DD72-4AD3-B7A1-0A4FBD51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B93E4-30E8-4FE2-A7FC-A45C92CAB8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16AED94-EBEE-1BCE-A5ED-A71A15D8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0E3E0E7-8565-1EDB-3276-AA111659D6CB}"/>
              </a:ext>
            </a:extLst>
          </p:cNvPr>
          <p:cNvSpPr txBox="1">
            <a:spLocks/>
          </p:cNvSpPr>
          <p:nvPr/>
        </p:nvSpPr>
        <p:spPr>
          <a:xfrm>
            <a:off x="5014722" y="640080"/>
            <a:ext cx="6252718" cy="378968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HACIA DONDE VAMOS EN LA ORGANIZACIÓN DE SERVICIOS DE SALUD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VIEJOS Y NUEVOS PARADIGMAS</a:t>
            </a:r>
          </a:p>
        </p:txBody>
      </p:sp>
      <p:pic>
        <p:nvPicPr>
          <p:cNvPr id="7" name="Picture 3" descr="Escritorio con estetoscopio y teclado de ordenador">
            <a:extLst>
              <a:ext uri="{FF2B5EF4-FFF2-40B4-BE49-F238E27FC236}">
                <a16:creationId xmlns:a16="http://schemas.microsoft.com/office/drawing/2014/main" id="{273170AC-9912-AD47-B5D3-E350C1BE6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95" r="7742" b="-1"/>
          <a:stretch/>
        </p:blipFill>
        <p:spPr>
          <a:xfrm>
            <a:off x="1524020" y="10"/>
            <a:ext cx="3037334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12532380"/>
      </p:ext>
    </p:extLst>
  </p:cSld>
  <p:clrMapOvr>
    <a:masterClrMapping/>
  </p:clrMapOvr>
  <p:transition spd="slow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EA61A5-DD72-4AD3-B7A1-0A4FBD51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B93E4-30E8-4FE2-A7FC-A45C92CAB845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516AED94-EBEE-1BCE-A5ED-A71A15D8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graphicFrame>
        <p:nvGraphicFramePr>
          <p:cNvPr id="2" name="Group 3">
            <a:extLst>
              <a:ext uri="{FF2B5EF4-FFF2-40B4-BE49-F238E27FC236}">
                <a16:creationId xmlns:a16="http://schemas.microsoft.com/office/drawing/2014/main" id="{0FE6C5A2-197A-043C-5D5C-70AB9038EF88}"/>
              </a:ext>
            </a:extLst>
          </p:cNvPr>
          <p:cNvGraphicFramePr>
            <a:graphicFrameLocks/>
          </p:cNvGraphicFramePr>
          <p:nvPr/>
        </p:nvGraphicFramePr>
        <p:xfrm>
          <a:off x="1076960" y="121921"/>
          <a:ext cx="9445266" cy="6563232"/>
        </p:xfrm>
        <a:graphic>
          <a:graphicData uri="http://schemas.openxmlformats.org/drawingml/2006/table">
            <a:tbl>
              <a:tblPr/>
              <a:tblGrid>
                <a:gridCol w="4685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0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687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C0190D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Viejo </a:t>
                      </a:r>
                      <a:r>
                        <a:rPr kumimoji="0" lang="en-US" altLang="es-E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Paradigma</a:t>
                      </a:r>
                      <a:endParaRPr kumimoji="0" lang="en-US" alt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C0190D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s-E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Nuevo </a:t>
                      </a:r>
                      <a:r>
                        <a:rPr kumimoji="0" lang="en-US" altLang="es-E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Paradigma</a:t>
                      </a:r>
                      <a:endParaRPr kumimoji="0" lang="en-US" altLang="es-E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564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C0190D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Énfasis en atención de episodios agudos de enfermedad</a:t>
                      </a:r>
                      <a:endParaRPr kumimoji="0" lang="en-U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C0190D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Énfasis en el cuidado de la salud  través del </a:t>
                      </a:r>
                      <a:r>
                        <a:rPr kumimoji="0" lang="es-ES" altLang="es-E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continuo asistencial  </a:t>
                      </a:r>
                      <a:endParaRPr kumimoji="0" lang="en-US" altLang="es-E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564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C0190D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Responsabilidad por enfermos individuales</a:t>
                      </a:r>
                      <a:endParaRPr kumimoji="0" lang="en-U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C0190D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Responsabilidad por la salud de </a:t>
                      </a:r>
                      <a:r>
                        <a:rPr kumimoji="0" lang="es-ES" altLang="es-E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poblaciones definidas</a:t>
                      </a:r>
                      <a:endParaRPr kumimoji="0" lang="en-US" altLang="es-E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564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C0190D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Los proveedores de servicios son esencialmente iguales</a:t>
                      </a:r>
                      <a:endParaRPr kumimoji="0" lang="en-U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C0190D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Diferenciación basada en la capacidad de proveer valor agregado</a:t>
                      </a:r>
                      <a:endParaRPr kumimoji="0" lang="en-U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362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C0190D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éxito se mide por la capacidad de incrementar el numero de hospitalizaciones</a:t>
                      </a:r>
                      <a:endParaRPr kumimoji="0" lang="en-U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C0190D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éxito depende del aumento de la cobertura y la </a:t>
                      </a:r>
                      <a:r>
                        <a:rPr kumimoji="0" lang="es-ES" altLang="es-E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capacidad de mantener a las personas sanas</a:t>
                      </a:r>
                      <a:endParaRPr kumimoji="0" lang="en-US" altLang="es-E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7362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C0190D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objetivo de los hospitales es llenar camas</a:t>
                      </a:r>
                      <a:endParaRPr kumimoji="0" lang="en-U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C0190D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El objetivo de la red es proveer los </a:t>
                      </a:r>
                      <a:r>
                        <a:rPr kumimoji="0" lang="es-ES" altLang="es-ES" sz="18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cuidados apropiados en el nivel apropiado</a:t>
                      </a:r>
                      <a:endParaRPr kumimoji="0" lang="en-US" altLang="es-ES" sz="1800" b="1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27362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C0190D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Hospitales, centros ambulatorios, aseguradores trabajan separadamente (Fragmentación)</a:t>
                      </a:r>
                      <a:endParaRPr kumimoji="0" lang="en-U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C0190D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Redes integradas de servicios de salud</a:t>
                      </a:r>
                      <a:endParaRPr kumimoji="0" lang="en-U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5767"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C0190D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Gestión de organizaciones aisladas</a:t>
                      </a:r>
                      <a:endParaRPr kumimoji="0" lang="en-U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1pPr>
                      <a:lvl2pPr marL="4572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FF00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2pPr>
                      <a:lvl3pPr marL="9144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0000FF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3pPr>
                      <a:lvl4pPr marL="13716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rgbClr val="C0190D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4pPr>
                      <a:lvl5pPr marL="1828800" algn="l" defTabSz="914400" rtl="0" eaLnBrk="1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5pPr>
                      <a:lvl6pPr marL="22860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6pPr>
                      <a:lvl7pPr marL="27432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7pPr>
                      <a:lvl8pPr marL="32004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8pPr>
                      <a:lvl9pPr marL="365760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defRPr sz="2000" kern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7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Gestión en red</a:t>
                      </a:r>
                      <a:endParaRPr kumimoji="0" lang="en-US" altLang="es-E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740277"/>
      </p:ext>
    </p:extLst>
  </p:cSld>
  <p:clrMapOvr>
    <a:masterClrMapping/>
  </p:clrMapOvr>
  <p:transition spd="slow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22" name="Group 2"/>
          <p:cNvGrpSpPr>
            <a:grpSpLocks/>
          </p:cNvGrpSpPr>
          <p:nvPr/>
        </p:nvGrpSpPr>
        <p:grpSpPr bwMode="auto">
          <a:xfrm>
            <a:off x="5029200" y="1523309"/>
            <a:ext cx="4419600" cy="4784725"/>
            <a:chOff x="2208" y="1036"/>
            <a:chExt cx="2784" cy="3014"/>
          </a:xfrm>
        </p:grpSpPr>
        <p:sp>
          <p:nvSpPr>
            <p:cNvPr id="184325" name="AutoShape 3"/>
            <p:cNvSpPr>
              <a:spLocks noChangeArrowheads="1"/>
            </p:cNvSpPr>
            <p:nvPr/>
          </p:nvSpPr>
          <p:spPr bwMode="auto">
            <a:xfrm>
              <a:off x="2208" y="1036"/>
              <a:ext cx="2784" cy="56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A1ACAC"/>
                </a:gs>
                <a:gs pos="50000">
                  <a:srgbClr val="E4F3F4"/>
                </a:gs>
                <a:gs pos="100000">
                  <a:srgbClr val="A1ACA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" altLang="es-CO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Modelo Atención en Salud</a:t>
              </a:r>
            </a:p>
          </p:txBody>
        </p:sp>
        <p:sp>
          <p:nvSpPr>
            <p:cNvPr id="184326" name="AutoShape 4"/>
            <p:cNvSpPr>
              <a:spLocks noChangeArrowheads="1"/>
            </p:cNvSpPr>
            <p:nvPr/>
          </p:nvSpPr>
          <p:spPr bwMode="auto">
            <a:xfrm>
              <a:off x="2710" y="1599"/>
              <a:ext cx="1811" cy="525"/>
            </a:xfrm>
            <a:prstGeom prst="downArrowCallout">
              <a:avLst>
                <a:gd name="adj1" fmla="val 86238"/>
                <a:gd name="adj2" fmla="val 86238"/>
                <a:gd name="adj3" fmla="val 16667"/>
                <a:gd name="adj4" fmla="val 66667"/>
              </a:avLst>
            </a:prstGeom>
            <a:gradFill rotWithShape="0">
              <a:gsLst>
                <a:gs pos="0">
                  <a:srgbClr val="B4C6CC"/>
                </a:gs>
                <a:gs pos="50000">
                  <a:srgbClr val="E1F7FF"/>
                </a:gs>
                <a:gs pos="100000">
                  <a:srgbClr val="B4C6CC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" altLang="es-C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Énfasis</a:t>
              </a:r>
            </a:p>
          </p:txBody>
        </p:sp>
        <p:sp>
          <p:nvSpPr>
            <p:cNvPr id="184327" name="AutoShape 5"/>
            <p:cNvSpPr>
              <a:spLocks noChangeArrowheads="1"/>
            </p:cNvSpPr>
            <p:nvPr/>
          </p:nvSpPr>
          <p:spPr bwMode="auto">
            <a:xfrm>
              <a:off x="2555" y="2162"/>
              <a:ext cx="2122" cy="1888"/>
            </a:xfrm>
            <a:prstGeom prst="flowChartAlternateProcess">
              <a:avLst/>
            </a:prstGeom>
            <a:gradFill rotWithShape="0">
              <a:gsLst>
                <a:gs pos="0">
                  <a:srgbClr val="C2D5DC"/>
                </a:gs>
                <a:gs pos="100000">
                  <a:srgbClr val="E1F7F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" altLang="es-C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Centrado en Las Personas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" altLang="es-C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Promocional y Preventivo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" altLang="es-C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Predictivo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" altLang="es-C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Enfoque Familiar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" altLang="es-C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Integral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" altLang="es-C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Ambulatorio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" altLang="es-C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Participativo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" altLang="es-C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Intersectorial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" altLang="es-C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De Calidad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" altLang="es-C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Tecnología apropiada</a:t>
              </a:r>
            </a:p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s-ES" altLang="es-CO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+mn-cs"/>
                </a:rPr>
                <a:t>Gestión de las Personas</a:t>
              </a:r>
            </a:p>
          </p:txBody>
        </p:sp>
      </p:grpSp>
      <p:sp>
        <p:nvSpPr>
          <p:cNvPr id="184323" name="Rectangle 6"/>
          <p:cNvSpPr>
            <a:spLocks noChangeArrowheads="1"/>
          </p:cNvSpPr>
          <p:nvPr/>
        </p:nvSpPr>
        <p:spPr bwMode="auto">
          <a:xfrm>
            <a:off x="1417983" y="1676399"/>
            <a:ext cx="3611217" cy="463163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1588" indent="-1588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588" marR="0" lvl="0" indent="-1588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CO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	</a:t>
            </a:r>
            <a:r>
              <a:rPr kumimoji="0" lang="es-ES" altLang="es-CO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OBJETIVO:</a:t>
            </a:r>
          </a:p>
          <a:p>
            <a:pPr marL="1588" marR="0" lvl="0" indent="-1588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CO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	</a:t>
            </a:r>
            <a:r>
              <a:rPr kumimoji="0" lang="es-ES" altLang="es-CO" sz="24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Lograr que cada persona y familia tenga un equipo básico y un lugar de atención cercano, que le permita sentirse protegido y acompañado en su proceso de mantenerse saludable, contando con equipos de apoyo y los mecanismos de derivación necesarios para enfrentar problemas de mayor resolutividad.</a:t>
            </a:r>
            <a:endParaRPr kumimoji="0" lang="es-ES" altLang="es-CO" sz="2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3087148" y="199265"/>
            <a:ext cx="6737572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36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Times New Roman" pitchFamily="18" charset="0"/>
              </a:rPr>
              <a:t>Cambio Modelo de Atención</a:t>
            </a:r>
            <a:endParaRPr kumimoji="0" lang="es-ES" sz="36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Times New Roman" pitchFamily="18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44329E1-5A0B-4310-B1AD-207B73B0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5480F1-2FC0-4007-97B6-647F2C20C828}" type="slidenum">
              <a:rPr kumimoji="0" lang="es-E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504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Line 2"/>
          <p:cNvSpPr>
            <a:spLocks noChangeShapeType="1"/>
          </p:cNvSpPr>
          <p:nvPr/>
        </p:nvSpPr>
        <p:spPr bwMode="auto">
          <a:xfrm>
            <a:off x="4872038" y="1"/>
            <a:ext cx="0" cy="593407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000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347" name="Oval 3"/>
          <p:cNvSpPr>
            <a:spLocks noChangeArrowheads="1"/>
          </p:cNvSpPr>
          <p:nvPr/>
        </p:nvSpPr>
        <p:spPr bwMode="auto">
          <a:xfrm>
            <a:off x="3151188" y="3536950"/>
            <a:ext cx="1077912" cy="125095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altLang="es-CO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5348" name="Line 4"/>
          <p:cNvSpPr>
            <a:spLocks noChangeShapeType="1"/>
          </p:cNvSpPr>
          <p:nvPr/>
        </p:nvSpPr>
        <p:spPr bwMode="auto">
          <a:xfrm>
            <a:off x="7608888" y="1"/>
            <a:ext cx="0" cy="593407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scene3d>
            <a:camera prst="legacyPerspectiveTopRight"/>
            <a:lightRig rig="legacyFlat4" dir="t"/>
          </a:scene3d>
          <a:sp3d extrusionH="1000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5349" name="Object 5"/>
          <p:cNvGraphicFramePr>
            <a:graphicFrameLocks noChangeAspect="1"/>
          </p:cNvGraphicFramePr>
          <p:nvPr/>
        </p:nvGraphicFramePr>
        <p:xfrm>
          <a:off x="8077200" y="2362200"/>
          <a:ext cx="2590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6211800" imgH="4407840" progId="">
                  <p:embed/>
                </p:oleObj>
              </mc:Choice>
              <mc:Fallback>
                <p:oleObj name="Clip" r:id="rId3" imgW="6211800" imgH="4407840" progId="">
                  <p:embed/>
                  <p:pic>
                    <p:nvPicPr>
                      <p:cNvPr id="1853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2362200"/>
                        <a:ext cx="2590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5350" name="Picture 6" descr="PE02097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021138"/>
            <a:ext cx="11430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5351" name="Object 7"/>
          <p:cNvGraphicFramePr>
            <a:graphicFrameLocks noChangeAspect="1"/>
          </p:cNvGraphicFramePr>
          <p:nvPr/>
        </p:nvGraphicFramePr>
        <p:xfrm>
          <a:off x="2582863" y="1320800"/>
          <a:ext cx="99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" r:id="rId6" imgW="1765800" imgH="2057760" progId="">
                  <p:embed/>
                </p:oleObj>
              </mc:Choice>
              <mc:Fallback>
                <p:oleObj name="Imagen" r:id="rId6" imgW="1765800" imgH="2057760" progId="">
                  <p:embed/>
                  <p:pic>
                    <p:nvPicPr>
                      <p:cNvPr id="1853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2863" y="1320800"/>
                        <a:ext cx="990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2" name="Object 8"/>
          <p:cNvGraphicFramePr>
            <a:graphicFrameLocks noChangeAspect="1"/>
          </p:cNvGraphicFramePr>
          <p:nvPr/>
        </p:nvGraphicFramePr>
        <p:xfrm>
          <a:off x="1524000" y="1778000"/>
          <a:ext cx="12954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" r:id="rId8" imgW="1330452" imgH="1548994" progId="">
                  <p:embed/>
                </p:oleObj>
              </mc:Choice>
              <mc:Fallback>
                <p:oleObj name="Imagen" r:id="rId8" imgW="1330452" imgH="1548994" progId="">
                  <p:embed/>
                  <p:pic>
                    <p:nvPicPr>
                      <p:cNvPr id="1853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778000"/>
                        <a:ext cx="12954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3" name="Object 9"/>
          <p:cNvGraphicFramePr>
            <a:graphicFrameLocks noChangeAspect="1"/>
          </p:cNvGraphicFramePr>
          <p:nvPr/>
        </p:nvGraphicFramePr>
        <p:xfrm>
          <a:off x="3236913" y="2132014"/>
          <a:ext cx="12954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" r:id="rId10" imgW="1330452" imgH="1548994" progId="">
                  <p:embed/>
                </p:oleObj>
              </mc:Choice>
              <mc:Fallback>
                <p:oleObj name="Imagen" r:id="rId10" imgW="1330452" imgH="1548994" progId="">
                  <p:embed/>
                  <p:pic>
                    <p:nvPicPr>
                      <p:cNvPr id="1853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2132014"/>
                        <a:ext cx="129540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4" name="Object 10"/>
          <p:cNvGraphicFramePr>
            <a:graphicFrameLocks noChangeAspect="1"/>
          </p:cNvGraphicFramePr>
          <p:nvPr/>
        </p:nvGraphicFramePr>
        <p:xfrm>
          <a:off x="1524000" y="1271588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" r:id="rId11" imgW="1765800" imgH="2057760" progId="">
                  <p:embed/>
                </p:oleObj>
              </mc:Choice>
              <mc:Fallback>
                <p:oleObj name="Imagen" r:id="rId11" imgW="1765800" imgH="2057760" progId="">
                  <p:embed/>
                  <p:pic>
                    <p:nvPicPr>
                      <p:cNvPr id="1853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71588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5355" name="Picture 1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163" y="13716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6" name="Picture 1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3544888"/>
            <a:ext cx="13747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5357" name="Object 13"/>
          <p:cNvGraphicFramePr>
            <a:graphicFrameLocks noChangeAspect="1"/>
          </p:cNvGraphicFramePr>
          <p:nvPr/>
        </p:nvGraphicFramePr>
        <p:xfrm>
          <a:off x="1524000" y="2751138"/>
          <a:ext cx="1447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1765800" imgH="2057760" progId="">
                  <p:embed/>
                </p:oleObj>
              </mc:Choice>
              <mc:Fallback>
                <p:oleObj name="Clip" r:id="rId14" imgW="1765800" imgH="2057760" progId="">
                  <p:embed/>
                  <p:pic>
                    <p:nvPicPr>
                      <p:cNvPr id="18535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51138"/>
                        <a:ext cx="14478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8" name="Object 14"/>
          <p:cNvGraphicFramePr>
            <a:graphicFrameLocks noChangeAspect="1"/>
          </p:cNvGraphicFramePr>
          <p:nvPr/>
        </p:nvGraphicFramePr>
        <p:xfrm>
          <a:off x="1524000" y="2230439"/>
          <a:ext cx="129540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" r:id="rId16" imgW="1330452" imgH="1548994" progId="">
                  <p:embed/>
                </p:oleObj>
              </mc:Choice>
              <mc:Fallback>
                <p:oleObj name="Imagen" r:id="rId16" imgW="1330452" imgH="1548994" progId="">
                  <p:embed/>
                  <p:pic>
                    <p:nvPicPr>
                      <p:cNvPr id="18535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30439"/>
                        <a:ext cx="129540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59" name="Line 15"/>
          <p:cNvSpPr>
            <a:spLocks noChangeShapeType="1"/>
          </p:cNvSpPr>
          <p:nvPr/>
        </p:nvSpPr>
        <p:spPr bwMode="auto">
          <a:xfrm>
            <a:off x="1619250" y="960438"/>
            <a:ext cx="894715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2495550" y="260350"/>
            <a:ext cx="2438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ＭＳ Ｐゴシック" pitchFamily="8" charset="-128"/>
                <a:cs typeface="+mn-cs"/>
              </a:rPr>
              <a:t>COMUNIDAD-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ＭＳ Ｐゴシック" pitchFamily="8" charset="-128"/>
                <a:cs typeface="+mn-cs"/>
              </a:rPr>
              <a:t>FAMILIA-USUARIO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/>
              <a:ea typeface="ＭＳ Ｐゴシック" pitchFamily="8" charset="-128"/>
              <a:cs typeface="+mn-cs"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4943475" y="404813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ＭＳ Ｐゴシック" pitchFamily="8" charset="-128"/>
                <a:cs typeface="+mn-cs"/>
              </a:rPr>
              <a:t>ATENCION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ＭＳ Ｐゴシック" pitchFamily="8" charset="-128"/>
                <a:cs typeface="+mn-cs"/>
              </a:rPr>
              <a:t>AMBULATORIA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/>
              <a:ea typeface="ＭＳ Ｐゴシック" pitchFamily="8" charset="-128"/>
              <a:cs typeface="+mn-cs"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8001000" y="431800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ＭＳ Ｐゴシック" pitchFamily="8" charset="-128"/>
                <a:cs typeface="+mn-cs"/>
              </a:rPr>
              <a:t>ATENCION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ＭＳ Ｐゴシック" pitchFamily="8" charset="-128"/>
                <a:cs typeface="+mn-cs"/>
              </a:rPr>
              <a:t>CERRADA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/>
              <a:ea typeface="ＭＳ Ｐゴシック" pitchFamily="8" charset="-128"/>
              <a:cs typeface="+mn-cs"/>
            </a:endParaRPr>
          </a:p>
        </p:txBody>
      </p:sp>
      <p:graphicFrame>
        <p:nvGraphicFramePr>
          <p:cNvPr id="185363" name="Object 19"/>
          <p:cNvGraphicFramePr>
            <a:graphicFrameLocks noChangeAspect="1"/>
          </p:cNvGraphicFramePr>
          <p:nvPr/>
        </p:nvGraphicFramePr>
        <p:xfrm>
          <a:off x="1524000" y="3481388"/>
          <a:ext cx="1295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" r:id="rId17" imgW="1330452" imgH="1548994" progId="">
                  <p:embed/>
                </p:oleObj>
              </mc:Choice>
              <mc:Fallback>
                <p:oleObj name="Imagen" r:id="rId17" imgW="1330452" imgH="1548994" progId="">
                  <p:embed/>
                  <p:pic>
                    <p:nvPicPr>
                      <p:cNvPr id="18536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481388"/>
                        <a:ext cx="1295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5856005" y="2351089"/>
            <a:ext cx="91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ＭＳ Ｐゴシック" pitchFamily="8" charset="-128"/>
                <a:cs typeface="+mn-cs"/>
              </a:rPr>
              <a:t>CENTRO DE SALUD 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/>
              <a:ea typeface="ＭＳ Ｐゴシック" pitchFamily="8" charset="-128"/>
              <a:cs typeface="+mn-cs"/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4532313" y="1043962"/>
            <a:ext cx="609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ＭＳ Ｐゴシック" pitchFamily="8" charset="-128"/>
                <a:cs typeface="+mn-cs"/>
              </a:rPr>
              <a:t>PUESTO DE SALUD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/>
              <a:ea typeface="ＭＳ Ｐゴシック" pitchFamily="8" charset="-128"/>
              <a:cs typeface="+mn-cs"/>
            </a:endParaRPr>
          </a:p>
        </p:txBody>
      </p:sp>
      <p:sp>
        <p:nvSpPr>
          <p:cNvPr id="185366" name="Line 22"/>
          <p:cNvSpPr>
            <a:spLocks noChangeShapeType="1"/>
          </p:cNvSpPr>
          <p:nvPr/>
        </p:nvSpPr>
        <p:spPr bwMode="auto">
          <a:xfrm flipV="1">
            <a:off x="6096000" y="2971800"/>
            <a:ext cx="1295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367" name="Line 23"/>
          <p:cNvSpPr>
            <a:spLocks noChangeShapeType="1"/>
          </p:cNvSpPr>
          <p:nvPr/>
        </p:nvSpPr>
        <p:spPr bwMode="auto">
          <a:xfrm>
            <a:off x="6624638" y="1922464"/>
            <a:ext cx="1604962" cy="96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368" name="Line 24"/>
          <p:cNvSpPr>
            <a:spLocks noChangeShapeType="1"/>
          </p:cNvSpPr>
          <p:nvPr/>
        </p:nvSpPr>
        <p:spPr bwMode="auto">
          <a:xfrm>
            <a:off x="5105400" y="145891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5222875" y="3559175"/>
            <a:ext cx="8382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ＭＳ Ｐゴシック" pitchFamily="8" charset="-128"/>
                <a:cs typeface="+mn-cs"/>
              </a:rPr>
              <a:t>OTROS…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/>
              <a:ea typeface="ＭＳ Ｐゴシック" pitchFamily="8" charset="-128"/>
              <a:cs typeface="+mn-cs"/>
            </a:endParaRPr>
          </a:p>
        </p:txBody>
      </p:sp>
      <p:sp>
        <p:nvSpPr>
          <p:cNvPr id="185370" name="Line 28"/>
          <p:cNvSpPr>
            <a:spLocks noChangeShapeType="1"/>
          </p:cNvSpPr>
          <p:nvPr/>
        </p:nvSpPr>
        <p:spPr bwMode="auto">
          <a:xfrm flipV="1">
            <a:off x="6743700" y="3962401"/>
            <a:ext cx="1485900" cy="38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371" name="Line 29"/>
          <p:cNvSpPr>
            <a:spLocks noChangeShapeType="1"/>
          </p:cNvSpPr>
          <p:nvPr/>
        </p:nvSpPr>
        <p:spPr bwMode="auto">
          <a:xfrm>
            <a:off x="7620000" y="2895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5372" name="Picture 30" descr="PE03254_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26" y="1962150"/>
            <a:ext cx="95567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5373" name="Object 31"/>
          <p:cNvGraphicFramePr>
            <a:graphicFrameLocks noChangeAspect="1"/>
          </p:cNvGraphicFramePr>
          <p:nvPr/>
        </p:nvGraphicFramePr>
        <p:xfrm>
          <a:off x="1524000" y="3171825"/>
          <a:ext cx="1371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" r:id="rId19" imgW="1765800" imgH="2057760" progId="">
                  <p:embed/>
                </p:oleObj>
              </mc:Choice>
              <mc:Fallback>
                <p:oleObj name="Imagen" r:id="rId19" imgW="1765800" imgH="2057760" progId="">
                  <p:embed/>
                  <p:pic>
                    <p:nvPicPr>
                      <p:cNvPr id="18537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171825"/>
                        <a:ext cx="1371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74" name="Object 32"/>
          <p:cNvGraphicFramePr>
            <a:graphicFrameLocks noChangeAspect="1"/>
          </p:cNvGraphicFramePr>
          <p:nvPr/>
        </p:nvGraphicFramePr>
        <p:xfrm>
          <a:off x="2208213" y="3001963"/>
          <a:ext cx="99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" r:id="rId21" imgW="1765800" imgH="2057760" progId="">
                  <p:embed/>
                </p:oleObj>
              </mc:Choice>
              <mc:Fallback>
                <p:oleObj name="Imagen" r:id="rId21" imgW="1765800" imgH="2057760" progId="">
                  <p:embed/>
                  <p:pic>
                    <p:nvPicPr>
                      <p:cNvPr id="185374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8213" y="3001963"/>
                        <a:ext cx="990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75" name="Line 33"/>
          <p:cNvSpPr>
            <a:spLocks noChangeShapeType="1"/>
          </p:cNvSpPr>
          <p:nvPr/>
        </p:nvSpPr>
        <p:spPr bwMode="auto">
          <a:xfrm>
            <a:off x="4800600" y="4343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138" name="Rectangle 34"/>
          <p:cNvSpPr>
            <a:spLocks noChangeArrowheads="1"/>
          </p:cNvSpPr>
          <p:nvPr/>
        </p:nvSpPr>
        <p:spPr bwMode="auto">
          <a:xfrm>
            <a:off x="8686800" y="2057400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/>
                <a:ea typeface="ＭＳ Ｐゴシック" pitchFamily="8" charset="-128"/>
                <a:cs typeface="+mn-cs"/>
              </a:rPr>
              <a:t>HOSPITAL</a:t>
            </a:r>
            <a:r>
              <a:rPr kumimoji="0" lang="es-MX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" pitchFamily="18" charset="0"/>
                <a:ea typeface="ＭＳ Ｐゴシック" pitchFamily="8" charset="-128"/>
                <a:cs typeface="+mn-cs"/>
              </a:rPr>
              <a:t> 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" pitchFamily="18" charset="0"/>
              <a:ea typeface="ＭＳ Ｐゴシック" pitchFamily="8" charset="-128"/>
              <a:cs typeface="+mn-cs"/>
            </a:endParaRPr>
          </a:p>
        </p:txBody>
      </p:sp>
      <p:graphicFrame>
        <p:nvGraphicFramePr>
          <p:cNvPr id="185377" name="Object 35"/>
          <p:cNvGraphicFramePr>
            <a:graphicFrameLocks noChangeAspect="1"/>
          </p:cNvGraphicFramePr>
          <p:nvPr/>
        </p:nvGraphicFramePr>
        <p:xfrm>
          <a:off x="3163888" y="2303463"/>
          <a:ext cx="990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" r:id="rId23" imgW="1765800" imgH="2057760" progId="">
                  <p:embed/>
                </p:oleObj>
              </mc:Choice>
              <mc:Fallback>
                <p:oleObj name="Imagen" r:id="rId23" imgW="1765800" imgH="2057760" progId="">
                  <p:embed/>
                  <p:pic>
                    <p:nvPicPr>
                      <p:cNvPr id="185377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888" y="2303463"/>
                        <a:ext cx="990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78" name="Line 38"/>
          <p:cNvSpPr>
            <a:spLocks noChangeShapeType="1"/>
          </p:cNvSpPr>
          <p:nvPr/>
        </p:nvSpPr>
        <p:spPr bwMode="auto">
          <a:xfrm>
            <a:off x="3205164" y="3405189"/>
            <a:ext cx="223837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379" name="Line 39"/>
          <p:cNvSpPr>
            <a:spLocks noChangeShapeType="1"/>
          </p:cNvSpPr>
          <p:nvPr/>
        </p:nvSpPr>
        <p:spPr bwMode="auto">
          <a:xfrm>
            <a:off x="4213226" y="4189414"/>
            <a:ext cx="1120775" cy="1587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380" name="Line 40"/>
          <p:cNvSpPr>
            <a:spLocks noChangeShapeType="1"/>
          </p:cNvSpPr>
          <p:nvPr/>
        </p:nvSpPr>
        <p:spPr bwMode="auto">
          <a:xfrm flipV="1">
            <a:off x="2568575" y="4102101"/>
            <a:ext cx="577850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381" name="Line 41"/>
          <p:cNvSpPr>
            <a:spLocks noChangeShapeType="1"/>
          </p:cNvSpPr>
          <p:nvPr/>
        </p:nvSpPr>
        <p:spPr bwMode="auto">
          <a:xfrm>
            <a:off x="2236789" y="5284789"/>
            <a:ext cx="395287" cy="363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382" name="Line 42"/>
          <p:cNvSpPr>
            <a:spLocks noChangeShapeType="1"/>
          </p:cNvSpPr>
          <p:nvPr/>
        </p:nvSpPr>
        <p:spPr bwMode="auto">
          <a:xfrm flipV="1">
            <a:off x="4114800" y="1968500"/>
            <a:ext cx="1371600" cy="18288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383" name="Line 43"/>
          <p:cNvSpPr>
            <a:spLocks noChangeShapeType="1"/>
          </p:cNvSpPr>
          <p:nvPr/>
        </p:nvSpPr>
        <p:spPr bwMode="auto">
          <a:xfrm flipV="1">
            <a:off x="4198938" y="3259138"/>
            <a:ext cx="1008062" cy="7620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384" name="Line 44"/>
          <p:cNvSpPr>
            <a:spLocks noChangeShapeType="1"/>
          </p:cNvSpPr>
          <p:nvPr/>
        </p:nvSpPr>
        <p:spPr bwMode="auto">
          <a:xfrm>
            <a:off x="1846264" y="4164014"/>
            <a:ext cx="268287" cy="344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385" name="Line 45"/>
          <p:cNvSpPr>
            <a:spLocks noChangeShapeType="1"/>
          </p:cNvSpPr>
          <p:nvPr/>
        </p:nvSpPr>
        <p:spPr bwMode="auto">
          <a:xfrm flipV="1">
            <a:off x="3783013" y="5462589"/>
            <a:ext cx="33655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386" name="Line 46"/>
          <p:cNvSpPr>
            <a:spLocks noChangeShapeType="1"/>
          </p:cNvSpPr>
          <p:nvPr/>
        </p:nvSpPr>
        <p:spPr bwMode="auto">
          <a:xfrm>
            <a:off x="3810000" y="4233863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387" name="Line 47"/>
          <p:cNvSpPr>
            <a:spLocks noChangeShapeType="1"/>
          </p:cNvSpPr>
          <p:nvPr/>
        </p:nvSpPr>
        <p:spPr bwMode="auto">
          <a:xfrm flipH="1">
            <a:off x="3244851" y="4689476"/>
            <a:ext cx="53975" cy="766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5388" name="Picture 48" descr="familia">
            <a:hlinkClick r:id="rId25"/>
          </p:cNvPr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1F1EF"/>
              </a:clrFrom>
              <a:clrTo>
                <a:srgbClr val="F1F1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3722689"/>
            <a:ext cx="9636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89" name="Picture 49" descr="PE03206_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4518026"/>
            <a:ext cx="1071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90" name="Picture 50" descr="j008875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4765676"/>
            <a:ext cx="747712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91" name="Picture 51" descr="AG00326_"/>
          <p:cNvPicPr>
            <a:picLocks noChangeAspect="1" noChangeArrowheads="1" noCrop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39" y="5040313"/>
            <a:ext cx="1385887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92" name="Picture 52" descr="comic_ambulancia1">
            <a:hlinkClick r:id="rId30"/>
          </p:cNvPr>
          <p:cNvPicPr preferRelativeResize="0"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EFB9E"/>
              </a:clrFrom>
              <a:clrTo>
                <a:srgbClr val="FEFB9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9" y="2668588"/>
            <a:ext cx="1654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93" name="AutoShape 55"/>
          <p:cNvSpPr>
            <a:spLocks noChangeArrowheads="1"/>
          </p:cNvSpPr>
          <p:nvPr/>
        </p:nvSpPr>
        <p:spPr bwMode="auto">
          <a:xfrm>
            <a:off x="7334250" y="4656138"/>
            <a:ext cx="457200" cy="152400"/>
          </a:xfrm>
          <a:prstGeom prst="curvedUpArrow">
            <a:avLst>
              <a:gd name="adj1" fmla="val 32708"/>
              <a:gd name="adj2" fmla="val 92708"/>
              <a:gd name="adj3" fmla="val 510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L" altLang="es-CO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85394" name="Picture 61" descr="PE03206_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51" y="4100514"/>
            <a:ext cx="84296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95" name="Picture 6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219200"/>
            <a:ext cx="8810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F5AF310-D032-4D28-8240-DC04E9C6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C65D1-6602-4178-A6E7-F7BB1C461484}" type="slidenum">
              <a:rPr kumimoji="0" lang="es-E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934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83F31A7-B5AF-2E74-20D0-98239911D56F}"/>
              </a:ext>
            </a:extLst>
          </p:cNvPr>
          <p:cNvSpPr txBox="1"/>
          <p:nvPr/>
        </p:nvSpPr>
        <p:spPr>
          <a:xfrm>
            <a:off x="1624519" y="2344366"/>
            <a:ext cx="17120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0" b="1" i="0" u="none" strike="noStrike" kern="1200" cap="none" spc="0" normalizeH="0" baseline="0" noProof="0" dirty="0">
                <a:ln>
                  <a:noFill/>
                </a:ln>
                <a:solidFill>
                  <a:srgbClr val="FBC51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3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F69C29-2014-BACB-EC54-DDBFD9097340}"/>
              </a:ext>
            </a:extLst>
          </p:cNvPr>
          <p:cNvSpPr txBox="1"/>
          <p:nvPr/>
        </p:nvSpPr>
        <p:spPr>
          <a:xfrm>
            <a:off x="3434080" y="2107475"/>
            <a:ext cx="875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ork Sans Light"/>
              </a:rPr>
              <a:t>Redes integradas e integrales de servicios de salud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669419F-2602-D694-20E1-01E405C2E261}"/>
              </a:ext>
            </a:extLst>
          </p:cNvPr>
          <p:cNvSpPr/>
          <p:nvPr/>
        </p:nvSpPr>
        <p:spPr>
          <a:xfrm>
            <a:off x="4036979" y="4029164"/>
            <a:ext cx="53502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351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ECD03E5-E3FA-C640-222E-29D6E3BE7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8713" y="131763"/>
            <a:ext cx="6265862" cy="1066800"/>
          </a:xfrm>
          <a:prstGeom prst="rect">
            <a:avLst/>
          </a:prstGeom>
          <a:solidFill>
            <a:srgbClr val="CAC7FF"/>
          </a:solidFill>
          <a:ln w="952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AC7FF"/>
            </a:extrusionClr>
            <a:contourClr>
              <a:srgbClr val="CAC7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  <a:flatTx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A" altLang="es-ES" sz="3600" b="1" i="0" u="none" strike="noStrike" kern="1200" cap="none" spc="0" normalizeH="0" baseline="0" noProof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 Narrow"/>
                <a:ea typeface="+mj-ea"/>
                <a:cs typeface="+mj-cs"/>
              </a:rPr>
              <a:t>Tendencias: Modelo de Atención</a:t>
            </a:r>
            <a:endParaRPr kumimoji="0" lang="en-US" altLang="es-ES" sz="3600" b="1" i="0" u="none" strike="noStrike" kern="120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 Narrow"/>
              <a:ea typeface="+mj-ea"/>
              <a:cs typeface="+mj-cs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9E75C9D-67ED-BDED-326A-BC3120910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225" y="1497013"/>
            <a:ext cx="72167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400" indent="-457200" algn="l" rtl="0" eaLnBrk="0" fontAlgn="base" hangingPunct="0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Font typeface="Wingdings" panose="05000000000000000000" pitchFamily="2" charset="2"/>
              <a:buChar char="v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rtl="0" eaLnBrk="0" fontAlgn="base" hangingPunct="0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828800" indent="-457200" algn="l" rtl="0" eaLnBrk="0" fontAlgn="base" hangingPunct="0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buClr>
                <a:srgbClr val="C0190D"/>
              </a:buClr>
              <a:buFont typeface="Wingdings" panose="05000000000000000000" pitchFamily="2" charset="2"/>
              <a:buChar char="ü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286000" indent="-457200" algn="l" rtl="0" eaLnBrk="0" fontAlgn="base" hangingPunct="0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marR="0" lvl="0" indent="-495300" algn="l" defTabSz="914400" rtl="0" eaLnBrk="1" fontAlgn="base" latinLnBrk="0" hangingPunct="1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None/>
              <a:tabLst/>
              <a:defRPr/>
            </a:pPr>
            <a:r>
              <a:rPr kumimoji="0" lang="es-PA" altLang="es-ES" sz="24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Nuevo Modelo de Atención:</a:t>
            </a:r>
          </a:p>
          <a:p>
            <a:pPr marL="1409700" marR="0" lvl="2" indent="-495300" algn="l" defTabSz="914400" rtl="0" eaLnBrk="1" fontAlgn="base" latinLnBrk="0" hangingPunct="1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A" alt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Centrado en las personas</a:t>
            </a:r>
          </a:p>
          <a:p>
            <a:pPr marL="1409700" marR="0" lvl="2" indent="-495300" algn="l" defTabSz="914400" rtl="0" eaLnBrk="1" fontAlgn="base" latinLnBrk="0" hangingPunct="1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A" alt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Programas e intervenciones basadas en necesidades </a:t>
            </a:r>
          </a:p>
          <a:p>
            <a:pPr marL="1409700" marR="0" lvl="2" indent="-495300" algn="l" defTabSz="914400" rtl="0" eaLnBrk="1" fontAlgn="base" latinLnBrk="0" hangingPunct="1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A" alt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Enfocado al riesgo individual y comunitario</a:t>
            </a:r>
          </a:p>
          <a:p>
            <a:pPr marL="1409700" marR="0" lvl="2" indent="-495300" algn="l" defTabSz="914400" rtl="0" eaLnBrk="1" fontAlgn="base" latinLnBrk="0" hangingPunct="1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A" alt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Atención Integral, </a:t>
            </a:r>
          </a:p>
          <a:p>
            <a:pPr marL="1409700" marR="0" lvl="2" indent="-495300" algn="l" defTabSz="914400" rtl="0" eaLnBrk="1" fontAlgn="base" latinLnBrk="0" hangingPunct="1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A" alt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Atención Integrada, y </a:t>
            </a:r>
          </a:p>
          <a:p>
            <a:pPr marL="1409700" marR="0" lvl="2" indent="-495300" algn="l" defTabSz="914400" rtl="0" eaLnBrk="1" fontAlgn="base" latinLnBrk="0" hangingPunct="1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A" alt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Atención Continua</a:t>
            </a:r>
          </a:p>
          <a:p>
            <a:pPr marL="1409700" marR="0" lvl="2" indent="-495300" algn="l" defTabSz="914400" rtl="0" eaLnBrk="1" fontAlgn="base" latinLnBrk="0" hangingPunct="1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A" altLang="es-E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Accesibilidad</a:t>
            </a:r>
          </a:p>
          <a:p>
            <a:pPr marL="952500" marR="0" lvl="1" indent="-495300" algn="l" defTabSz="914400" rtl="0" eaLnBrk="1" fontAlgn="base" latinLnBrk="0" hangingPunct="1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A" altLang="es-ES" sz="20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Basado en Atención Primaria de Salud </a:t>
            </a:r>
          </a:p>
          <a:p>
            <a:pPr marL="495300" marR="0" lvl="0" indent="-495300" algn="l" defTabSz="914400" rtl="0" eaLnBrk="1" fontAlgn="base" latinLnBrk="0" hangingPunct="1">
              <a:lnSpc>
                <a:spcPts val="27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Tx/>
              <a:buFontTx/>
              <a:buChar char="•"/>
              <a:tabLst/>
              <a:defRPr/>
            </a:pPr>
            <a:r>
              <a:rPr kumimoji="0" lang="es-PA" altLang="es-ES" sz="2400" b="0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Objetivo</a:t>
            </a:r>
            <a:r>
              <a:rPr kumimoji="0" lang="es-PA" altLang="es-E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Mantener a las personas sanas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F1CEC48F-2E58-8CA7-4D14-C87DE933D9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3350" y="1935163"/>
            <a:ext cx="2771775" cy="1408112"/>
          </a:xfrm>
          <a:prstGeom prst="wedgeRoundRectCallout">
            <a:avLst>
              <a:gd name="adj1" fmla="val -43759"/>
              <a:gd name="adj2" fmla="val 70968"/>
              <a:gd name="adj3" fmla="val 16667"/>
            </a:avLst>
          </a:prstGeom>
          <a:solidFill>
            <a:srgbClr val="FF9933"/>
          </a:solidFill>
          <a:ln w="12700">
            <a:solidFill>
              <a:srgbClr val="FFFF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0B75D1A6-CF30-9F75-78CD-22C4C532A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462338"/>
            <a:ext cx="2771775" cy="1408112"/>
          </a:xfrm>
          <a:prstGeom prst="wedgeRoundRectCallout">
            <a:avLst>
              <a:gd name="adj1" fmla="val -74111"/>
              <a:gd name="adj2" fmla="val -11444"/>
              <a:gd name="adj3" fmla="val 16667"/>
            </a:avLst>
          </a:prstGeom>
          <a:solidFill>
            <a:srgbClr val="CCFF99"/>
          </a:solidFill>
          <a:ln w="12700">
            <a:solidFill>
              <a:srgbClr val="FFFF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942E6139-DF21-F26A-6A1C-F20F5777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8" y="2024063"/>
            <a:ext cx="1746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1800" b="1">
                <a:solidFill>
                  <a:srgbClr val="FFFFFF"/>
                </a:solidFill>
                <a:latin typeface="Arial" panose="020B0604020202020204" pitchFamily="34" charset="0"/>
              </a:rPr>
              <a:t>Promoción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1800" b="1">
                <a:solidFill>
                  <a:srgbClr val="FFFFFF"/>
                </a:solidFill>
                <a:latin typeface="Arial" panose="020B0604020202020204" pitchFamily="34" charset="0"/>
              </a:rPr>
              <a:t>Prevención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1800" b="1">
                <a:solidFill>
                  <a:srgbClr val="FFFFFF"/>
                </a:solidFill>
                <a:latin typeface="Arial" panose="020B0604020202020204" pitchFamily="34" charset="0"/>
              </a:rPr>
              <a:t>C. Curativos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1800" b="1">
                <a:solidFill>
                  <a:srgbClr val="FFFFFF"/>
                </a:solidFill>
                <a:latin typeface="Arial" panose="020B0604020202020204" pitchFamily="34" charset="0"/>
              </a:rPr>
              <a:t>Rehabilitación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D33314E-6B7A-4920-2591-B5224E832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938" y="3471863"/>
            <a:ext cx="22828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1600" b="1">
                <a:solidFill>
                  <a:srgbClr val="000000"/>
                </a:solidFill>
                <a:latin typeface="Arial" panose="020B0604020202020204" pitchFamily="34" charset="0"/>
              </a:rPr>
              <a:t>Coordinación entre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1600" b="1">
                <a:solidFill>
                  <a:srgbClr val="000000"/>
                </a:solidFill>
                <a:latin typeface="Arial" panose="020B0604020202020204" pitchFamily="34" charset="0"/>
              </a:rPr>
              <a:t>todas las partes del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1600" b="1">
                <a:solidFill>
                  <a:srgbClr val="000000"/>
                </a:solidFill>
                <a:latin typeface="Arial" panose="020B0604020202020204" pitchFamily="34" charset="0"/>
              </a:rPr>
              <a:t>sistema a través del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1600" b="1">
                <a:solidFill>
                  <a:srgbClr val="000000"/>
                </a:solidFill>
                <a:latin typeface="Arial" panose="020B0604020202020204" pitchFamily="34" charset="0"/>
              </a:rPr>
              <a:t>ciclo de vida y 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1600" b="1">
                <a:solidFill>
                  <a:srgbClr val="000000"/>
                </a:solidFill>
                <a:latin typeface="Arial" panose="020B0604020202020204" pitchFamily="34" charset="0"/>
              </a:rPr>
              <a:t>continuo de cuidados</a:t>
            </a:r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944D4902-7C5F-701B-EB3D-78B055769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763" y="3598863"/>
            <a:ext cx="2627312" cy="1335087"/>
          </a:xfrm>
          <a:prstGeom prst="wedgeEllipseCallout">
            <a:avLst>
              <a:gd name="adj1" fmla="val 55620"/>
              <a:gd name="adj2" fmla="val 42745"/>
            </a:avLst>
          </a:prstGeom>
          <a:solidFill>
            <a:srgbClr val="FFCCFF"/>
          </a:solidFill>
          <a:ln w="12700">
            <a:solidFill>
              <a:srgbClr val="FFFF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B9562022-6174-3ED5-0128-7B4DC4BE5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3967163"/>
            <a:ext cx="221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1800" b="1">
                <a:solidFill>
                  <a:srgbClr val="000000"/>
                </a:solidFill>
                <a:latin typeface="Arial" panose="020B0604020202020204" pitchFamily="34" charset="0"/>
              </a:rPr>
              <a:t>Atención oportuna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s-ES" sz="1800" b="1">
                <a:solidFill>
                  <a:srgbClr val="000000"/>
                </a:solidFill>
                <a:latin typeface="Arial" panose="020B0604020202020204" pitchFamily="34" charset="0"/>
              </a:rPr>
              <a:t>24/7</a:t>
            </a:r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11638B1B-1FDC-FB9C-8A07-D38A94C0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2771775"/>
            <a:ext cx="2322513" cy="1755775"/>
          </a:xfrm>
          <a:prstGeom prst="wedgeEllipseCallout">
            <a:avLst>
              <a:gd name="adj1" fmla="val 51231"/>
              <a:gd name="adj2" fmla="val 49278"/>
            </a:avLst>
          </a:prstGeom>
          <a:solidFill>
            <a:srgbClr val="99FFCC"/>
          </a:solidFill>
          <a:ln w="12700">
            <a:solidFill>
              <a:srgbClr val="FFFFCC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0" cap="none" spc="0" normalizeH="0" baseline="0" noProof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A55DA79F-85AD-85AE-DD19-1EDB360E9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3122613"/>
            <a:ext cx="280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>
                <a:solidFill>
                  <a:srgbClr val="000000"/>
                </a:solidFill>
                <a:latin typeface="Arial" panose="020B0604020202020204" pitchFamily="34" charset="0"/>
              </a:rPr>
              <a:t>De información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>
                <a:solidFill>
                  <a:srgbClr val="000000"/>
                </a:solidFill>
                <a:latin typeface="Arial" panose="020B0604020202020204" pitchFamily="34" charset="0"/>
              </a:rPr>
              <a:t>De relación</a:t>
            </a:r>
          </a:p>
          <a:p>
            <a:pPr lvl="2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ES" sz="2000">
                <a:solidFill>
                  <a:srgbClr val="000000"/>
                </a:solidFill>
                <a:latin typeface="Arial" panose="020B0604020202020204" pitchFamily="34" charset="0"/>
              </a:rPr>
              <a:t>De gestión</a:t>
            </a:r>
            <a:endParaRPr lang="en-US" altLang="es-ES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autoRev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/>
      <p:bldP spid="6" grpId="1"/>
      <p:bldP spid="7" grpId="0"/>
      <p:bldP spid="7" grpId="1"/>
      <p:bldP spid="8" grpId="0" animBg="1"/>
      <p:bldP spid="8" grpId="1" animBg="1"/>
      <p:bldP spid="14" grpId="0" animBg="1"/>
      <p:bldP spid="14" grpId="1" animBg="1"/>
      <p:bldP spid="15" grpId="0"/>
      <p:bldP spid="1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11 Grupo"/>
          <p:cNvGrpSpPr>
            <a:grpSpLocks/>
          </p:cNvGrpSpPr>
          <p:nvPr/>
        </p:nvGrpSpPr>
        <p:grpSpPr bwMode="auto">
          <a:xfrm>
            <a:off x="1617664" y="3716338"/>
            <a:ext cx="8942387" cy="3141662"/>
            <a:chOff x="1619672" y="4149080"/>
            <a:chExt cx="7503120" cy="2708920"/>
          </a:xfrm>
        </p:grpSpPr>
        <p:pic>
          <p:nvPicPr>
            <p:cNvPr id="19461" name="10 Imagen" descr="imagesCAF61LN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619672" y="4150272"/>
              <a:ext cx="3896548" cy="270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2" name="8 Imagen" descr="imagesCAF61LNG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7836" y="4149080"/>
              <a:ext cx="3614956" cy="2707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652440" y="44624"/>
            <a:ext cx="7355160" cy="1143000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s-CO" sz="36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Las RISS en el marco de la APS</a:t>
            </a:r>
          </a:p>
        </p:txBody>
      </p:sp>
      <p:sp>
        <p:nvSpPr>
          <p:cNvPr id="18436" name="Content Placeholder 3"/>
          <p:cNvSpPr>
            <a:spLocks noGrp="1"/>
          </p:cNvSpPr>
          <p:nvPr>
            <p:ph idx="4294967295"/>
          </p:nvPr>
        </p:nvSpPr>
        <p:spPr>
          <a:xfrm>
            <a:off x="1847850" y="1268413"/>
            <a:ext cx="8351838" cy="2952750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La OPS considera que las RISS son </a:t>
            </a:r>
            <a:r>
              <a:rPr lang="es-CO" sz="2000" b="1" i="1" dirty="0">
                <a:solidFill>
                  <a:schemeClr val="accent1">
                    <a:lumMod val="75000"/>
                  </a:schemeClr>
                </a:solidFill>
              </a:rPr>
              <a:t>una de las principales expresiones operativas del enfoque de la APS a nivel de servicios de salud</a:t>
            </a:r>
            <a:r>
              <a:rPr lang="es-CO" sz="2000" dirty="0">
                <a:solidFill>
                  <a:schemeClr val="accent1">
                    <a:lumMod val="75000"/>
                  </a:schemeClr>
                </a:solidFill>
              </a:rPr>
              <a:t> contribuyendo a hacer una realidad varios de sus elementos más esenciales tales como la cobertura y el acceso universal; el primer contacto; la atención integral, integrada y continua; el cuidado apropiado; la organización y gestión óptimas; la orientación familiar y comunitaria, y la acción intersectorial entre otros.  </a:t>
            </a:r>
            <a:r>
              <a:rPr lang="es-CO" sz="1600" dirty="0">
                <a:solidFill>
                  <a:schemeClr val="accent1">
                    <a:lumMod val="75000"/>
                  </a:schemeClr>
                </a:solidFill>
              </a:rPr>
              <a:t>(OPS, 2010)</a:t>
            </a:r>
          </a:p>
        </p:txBody>
      </p:sp>
    </p:spTree>
    <p:extLst>
      <p:ext uri="{BB962C8B-B14F-4D97-AF65-F5344CB8AC3E}">
        <p14:creationId xmlns:p14="http://schemas.microsoft.com/office/powerpoint/2010/main" val="2570550187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83F31A7-B5AF-2E74-20D0-98239911D56F}"/>
              </a:ext>
            </a:extLst>
          </p:cNvPr>
          <p:cNvSpPr txBox="1"/>
          <p:nvPr/>
        </p:nvSpPr>
        <p:spPr>
          <a:xfrm>
            <a:off x="1624519" y="2344366"/>
            <a:ext cx="17120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0" b="1" i="0" u="none" strike="noStrike" kern="1200" cap="none" spc="0" normalizeH="0" baseline="0" noProof="0" dirty="0">
                <a:ln>
                  <a:noFill/>
                </a:ln>
                <a:solidFill>
                  <a:srgbClr val="FBC51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F69C29-2014-BACB-EC54-DDBFD9097340}"/>
              </a:ext>
            </a:extLst>
          </p:cNvPr>
          <p:cNvSpPr txBox="1"/>
          <p:nvPr/>
        </p:nvSpPr>
        <p:spPr>
          <a:xfrm>
            <a:off x="3434080" y="2107475"/>
            <a:ext cx="8757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ork Sans Light"/>
              </a:rPr>
              <a:t>Modelo de atención actual, su enfoque biomédico y comercial y sus efectos en la salud de los colombianos y en los agentes del SGSSS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669419F-2602-D694-20E1-01E405C2E261}"/>
              </a:ext>
            </a:extLst>
          </p:cNvPr>
          <p:cNvSpPr/>
          <p:nvPr/>
        </p:nvSpPr>
        <p:spPr>
          <a:xfrm>
            <a:off x="4036979" y="4029164"/>
            <a:ext cx="53502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8969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4 Título"/>
          <p:cNvSpPr>
            <a:spLocks noGrp="1"/>
          </p:cNvSpPr>
          <p:nvPr>
            <p:ph type="title"/>
          </p:nvPr>
        </p:nvSpPr>
        <p:spPr>
          <a:xfrm>
            <a:off x="1524001" y="404813"/>
            <a:ext cx="8697913" cy="1143000"/>
          </a:xfrm>
        </p:spPr>
        <p:txBody>
          <a:bodyPr/>
          <a:lstStyle/>
          <a:p>
            <a:r>
              <a:rPr lang="es-CO" altLang="es-CO" b="1"/>
              <a:t>Definiciones de Atención Integrada </a:t>
            </a:r>
            <a:br>
              <a:rPr lang="es-CO" altLang="es-CO" b="1"/>
            </a:br>
            <a:r>
              <a:rPr lang="es-CO" altLang="es-CO" b="1"/>
              <a:t>en Salud</a:t>
            </a:r>
            <a:br>
              <a:rPr lang="es-CO" altLang="es-CO" b="1"/>
            </a:br>
            <a:endParaRPr lang="es-CO" altLang="es-CO" b="1"/>
          </a:p>
        </p:txBody>
      </p:sp>
      <p:graphicFrame>
        <p:nvGraphicFramePr>
          <p:cNvPr id="6" name="5 Diagrama"/>
          <p:cNvGraphicFramePr/>
          <p:nvPr/>
        </p:nvGraphicFramePr>
        <p:xfrm>
          <a:off x="1847528" y="548680"/>
          <a:ext cx="8640960" cy="6309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BB10544-97B3-4530-AFAB-C8F3158C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6AFAA-CB8D-43B1-A234-7143B3C172F1}" type="slidenum">
              <a:rPr kumimoji="0" lang="es-E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62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stock-social-network">
            <a:extLst>
              <a:ext uri="{FF2B5EF4-FFF2-40B4-BE49-F238E27FC236}">
                <a16:creationId xmlns:a16="http://schemas.microsoft.com/office/drawing/2014/main" id="{5A4422E4-C81B-6B72-7238-DDE45F505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589" y="3560787"/>
            <a:ext cx="250371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2FDD8EF8-222B-32EC-8D27-FC6C59E6B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3273" y="931888"/>
            <a:ext cx="5772150" cy="107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spc="38">
                <a:ln w="11430"/>
                <a:solidFill>
                  <a:srgbClr val="002060"/>
                </a:solidFill>
                <a:latin typeface="Calibri"/>
              </a:rPr>
              <a:t>“Redes” o Redes Integradas de Servicios de Salud</a:t>
            </a:r>
            <a:endParaRPr lang="en-US" b="1" spc="38" dirty="0">
              <a:ln w="11430"/>
              <a:solidFill>
                <a:srgbClr val="002060"/>
              </a:solidFill>
              <a:latin typeface="Calibri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50771F1F-683F-9C05-FE84-6F5C913ED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711" y="2245043"/>
            <a:ext cx="6253163" cy="1338828"/>
          </a:xfrm>
          <a:prstGeom prst="rect">
            <a:avLst/>
          </a:prstGeom>
          <a:gradFill flip="none" rotWithShape="1">
            <a:gsLst>
              <a:gs pos="0">
                <a:srgbClr val="9BBB59">
                  <a:shade val="60000"/>
                </a:srgbClr>
              </a:gs>
              <a:gs pos="33000">
                <a:srgbClr val="9BBB59">
                  <a:tint val="86500"/>
                </a:srgbClr>
              </a:gs>
              <a:gs pos="46750">
                <a:srgbClr val="9BBB59">
                  <a:tint val="71000"/>
                  <a:satMod val="112000"/>
                </a:srgbClr>
              </a:gs>
              <a:gs pos="53000">
                <a:srgbClr val="9BBB59">
                  <a:tint val="71000"/>
                  <a:satMod val="112000"/>
                </a:srgbClr>
              </a:gs>
              <a:gs pos="68000">
                <a:srgbClr val="9BBB59">
                  <a:tint val="86000"/>
                </a:srgbClr>
              </a:gs>
              <a:gs pos="100000">
                <a:srgbClr val="9BBB59">
                  <a:shade val="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2700" kern="0">
                <a:solidFill>
                  <a:srgbClr val="000000"/>
                </a:solidFill>
                <a:latin typeface="Calibri"/>
              </a:rPr>
              <a:t>Redes de Servicios de Salud</a:t>
            </a:r>
          </a:p>
          <a:p>
            <a:pPr algn="ctr" defTabSz="685800">
              <a:defRPr/>
            </a:pPr>
            <a:r>
              <a:rPr lang="en-US" sz="2700" kern="0">
                <a:solidFill>
                  <a:srgbClr val="000000"/>
                </a:solidFill>
                <a:latin typeface="Calibri"/>
                <a:cs typeface="Arial" charset="0"/>
              </a:rPr>
              <a:t>≠</a:t>
            </a:r>
          </a:p>
          <a:p>
            <a:pPr algn="ctr" defTabSz="685800">
              <a:defRPr/>
            </a:pPr>
            <a:r>
              <a:rPr lang="en-US" sz="2700" kern="0">
                <a:solidFill>
                  <a:srgbClr val="000000"/>
                </a:solidFill>
                <a:latin typeface="Calibri"/>
                <a:cs typeface="Arial" charset="0"/>
              </a:rPr>
              <a:t>Redes Integradas de Servicios de Salud</a:t>
            </a:r>
            <a:endParaRPr lang="en-US" sz="2700" kern="0" dirty="0">
              <a:solidFill>
                <a:srgbClr val="000000"/>
              </a:solidFill>
              <a:latin typeface="Calibri"/>
              <a:cs typeface="Arial" charset="0"/>
            </a:endParaRPr>
          </a:p>
        </p:txBody>
      </p:sp>
      <p:pic>
        <p:nvPicPr>
          <p:cNvPr id="13" name="Picture 4" descr="istock-social-network">
            <a:extLst>
              <a:ext uri="{FF2B5EF4-FFF2-40B4-BE49-F238E27FC236}">
                <a16:creationId xmlns:a16="http://schemas.microsoft.com/office/drawing/2014/main" id="{FD7EE0F8-AB21-ECE9-953D-20CAE503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3328" y="3560787"/>
            <a:ext cx="2503714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4138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160FECA-A333-12B2-2CDB-9386CAA2A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04" y="700459"/>
            <a:ext cx="7165854" cy="538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3">
            <a:extLst>
              <a:ext uri="{FF2B5EF4-FFF2-40B4-BE49-F238E27FC236}">
                <a16:creationId xmlns:a16="http://schemas.microsoft.com/office/drawing/2014/main" id="{86411920-6512-A8C1-F1CF-9B9D2EE2CB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543114" y="1005259"/>
            <a:ext cx="1839515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s-CO"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4" name="Line 4">
            <a:extLst>
              <a:ext uri="{FF2B5EF4-FFF2-40B4-BE49-F238E27FC236}">
                <a16:creationId xmlns:a16="http://schemas.microsoft.com/office/drawing/2014/main" id="{133D17DB-3577-FD58-A056-991ABC90404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9460" y="5653459"/>
            <a:ext cx="2493169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s-CO"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B4B04DD5-1A8C-61F0-8D04-B0E30DAD1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627" y="4325915"/>
            <a:ext cx="0" cy="1316831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s-CO"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DB9721E9-7A97-34E5-E1C1-B90E41D39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1437" y="1015975"/>
            <a:ext cx="0" cy="1328738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s-CO"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078C89C5-98E2-5BD4-7C8D-078CD82154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8029" y="5664175"/>
            <a:ext cx="2546747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s-CO"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C093965B-B6E9-02A7-F8CF-221ADC264E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9218" y="4358059"/>
            <a:ext cx="0" cy="1306116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s-CO"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50198130-445B-98F6-D383-9CE0A9AFCC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8027" y="1026690"/>
            <a:ext cx="0" cy="1306116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 type="triangle" w="med" len="med"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s-CO"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688A7A1-3D7F-A768-5BED-B1EC022832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8029" y="1015977"/>
            <a:ext cx="1883569" cy="1071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s-CO" sz="135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459C7302-93F3-E773-19BD-C356D0BE7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2564" y="863576"/>
            <a:ext cx="2362200" cy="300082"/>
          </a:xfrm>
          <a:prstGeom prst="rect">
            <a:avLst/>
          </a:prstGeom>
          <a:solidFill>
            <a:srgbClr val="EDF6F7"/>
          </a:solidFill>
          <a:ln>
            <a:noFill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s-ES" altLang="es-CO" sz="1350" b="1" kern="0">
                <a:solidFill>
                  <a:srgbClr val="6600CC"/>
                </a:solidFill>
                <a:latin typeface="Arial" panose="020B0604020202020204" pitchFamily="34" charset="0"/>
              </a:rPr>
              <a:t>AUTORIDAD SANITARIA</a:t>
            </a:r>
          </a:p>
        </p:txBody>
      </p:sp>
    </p:spTree>
    <p:extLst>
      <p:ext uri="{BB962C8B-B14F-4D97-AF65-F5344CB8AC3E}">
        <p14:creationId xmlns:p14="http://schemas.microsoft.com/office/powerpoint/2010/main" val="16308120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04D8D-9DBA-1189-E893-3760FD2DBDC2}"/>
              </a:ext>
            </a:extLst>
          </p:cNvPr>
          <p:cNvSpPr txBox="1">
            <a:spLocks/>
          </p:cNvSpPr>
          <p:nvPr/>
        </p:nvSpPr>
        <p:spPr bwMode="auto">
          <a:xfrm>
            <a:off x="609600" y="2238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CO" dirty="0">
                <a:solidFill>
                  <a:sysClr val="windowText" lastClr="000000"/>
                </a:solidFill>
                <a:latin typeface="Calibri"/>
              </a:rPr>
              <a:t>Los componentes de las RISS</a:t>
            </a:r>
            <a:br>
              <a:rPr lang="es-CO" dirty="0">
                <a:solidFill>
                  <a:sysClr val="windowText" lastClr="000000"/>
                </a:solidFill>
                <a:latin typeface="Calibri"/>
              </a:rPr>
            </a:br>
            <a:endParaRPr lang="es-CO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" name="AutoShape 16">
            <a:extLst>
              <a:ext uri="{FF2B5EF4-FFF2-40B4-BE49-F238E27FC236}">
                <a16:creationId xmlns:a16="http://schemas.microsoft.com/office/drawing/2014/main" id="{629AAF29-8DB5-007A-53F7-DC7654A13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533" y="2576512"/>
            <a:ext cx="5543683" cy="2087165"/>
          </a:xfrm>
          <a:prstGeom prst="downArrowCallout">
            <a:avLst>
              <a:gd name="adj1" fmla="val 18472"/>
              <a:gd name="adj2" fmla="val 75000"/>
              <a:gd name="adj3" fmla="val 15190"/>
              <a:gd name="adj4" fmla="val 66667"/>
            </a:avLst>
          </a:prstGeom>
          <a:solidFill>
            <a:srgbClr val="4F81BD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defTabSz="6858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s-ES" altLang="es-CO" sz="1350" kern="0">
              <a:solidFill>
                <a:srgbClr val="00339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AutoShape 17">
            <a:extLst>
              <a:ext uri="{FF2B5EF4-FFF2-40B4-BE49-F238E27FC236}">
                <a16:creationId xmlns:a16="http://schemas.microsoft.com/office/drawing/2014/main" id="{0B0A427C-4B76-C417-B6A4-E9A1D9A23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966" y="2747963"/>
            <a:ext cx="1485900" cy="800100"/>
          </a:xfrm>
          <a:prstGeom prst="roundRect">
            <a:avLst>
              <a:gd name="adj" fmla="val 16667"/>
            </a:avLst>
          </a:prstGeom>
          <a:solidFill>
            <a:srgbClr val="0066CC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6858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_tradnl" altLang="es-CO" sz="1200" b="1" kern="0" dirty="0">
                <a:solidFill>
                  <a:prstClr val="white"/>
                </a:solidFill>
                <a:latin typeface="Palatino Linotype" panose="02040502050505030304" pitchFamily="18" charset="0"/>
              </a:rPr>
              <a:t>Modelo</a:t>
            </a:r>
            <a:r>
              <a:rPr lang="es-ES_tradnl" altLang="es-CO" sz="1200" b="1" kern="0" dirty="0">
                <a:solidFill>
                  <a:srgbClr val="6076B4"/>
                </a:solidFill>
                <a:latin typeface="Palatino Linotype" panose="02040502050505030304" pitchFamily="18" charset="0"/>
              </a:rPr>
              <a:t> </a:t>
            </a:r>
          </a:p>
          <a:p>
            <a:pPr algn="ctr" defTabSz="6858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_tradnl" altLang="es-CO" sz="1200" b="1" kern="0" dirty="0">
                <a:solidFill>
                  <a:prstClr val="white"/>
                </a:solidFill>
                <a:latin typeface="Palatino Linotype" panose="02040502050505030304" pitchFamily="18" charset="0"/>
              </a:rPr>
              <a:t>asistencial</a:t>
            </a:r>
            <a:endParaRPr lang="es-ES" altLang="es-CO" sz="1200" b="1" kern="0" dirty="0">
              <a:solidFill>
                <a:prstClr val="white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AutoShape 19">
            <a:extLst>
              <a:ext uri="{FF2B5EF4-FFF2-40B4-BE49-F238E27FC236}">
                <a16:creationId xmlns:a16="http://schemas.microsoft.com/office/drawing/2014/main" id="{3C492A79-1E24-29D0-FF72-E53969BF2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016" y="2747963"/>
            <a:ext cx="1257300" cy="80010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6858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_tradnl" altLang="es-CO" sz="1200" b="1" kern="0" dirty="0">
                <a:solidFill>
                  <a:srgbClr val="9C5252"/>
                </a:solidFill>
                <a:latin typeface="Palatino Linotype" panose="02040502050505030304" pitchFamily="18" charset="0"/>
              </a:rPr>
              <a:t>Gobernanza</a:t>
            </a:r>
          </a:p>
          <a:p>
            <a:pPr algn="ctr" defTabSz="6858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_tradnl" altLang="es-CO" sz="1200" b="1" kern="0" dirty="0">
                <a:solidFill>
                  <a:srgbClr val="9C5252"/>
                </a:solidFill>
                <a:latin typeface="Palatino Linotype" panose="02040502050505030304" pitchFamily="18" charset="0"/>
              </a:rPr>
              <a:t>y estrategias</a:t>
            </a:r>
            <a:endParaRPr lang="es-ES" altLang="es-CO" sz="1200" b="1" kern="0" dirty="0">
              <a:solidFill>
                <a:srgbClr val="9C5252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AutoShape 20">
            <a:extLst>
              <a:ext uri="{FF2B5EF4-FFF2-40B4-BE49-F238E27FC236}">
                <a16:creationId xmlns:a16="http://schemas.microsoft.com/office/drawing/2014/main" id="{7E814557-A3AF-2AF2-62AD-A60084FFD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466" y="2747963"/>
            <a:ext cx="1257300" cy="800100"/>
          </a:xfrm>
          <a:prstGeom prst="roundRect">
            <a:avLst>
              <a:gd name="adj" fmla="val 16667"/>
            </a:avLst>
          </a:prstGeom>
          <a:solidFill>
            <a:srgbClr val="339933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6858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_tradnl" altLang="es-CO" sz="1200" b="1" kern="0">
                <a:solidFill>
                  <a:srgbClr val="99FF99"/>
                </a:solidFill>
                <a:latin typeface="Palatino Linotype" panose="02040502050505030304" pitchFamily="18" charset="0"/>
              </a:rPr>
              <a:t>Organización</a:t>
            </a:r>
          </a:p>
          <a:p>
            <a:pPr algn="ctr" defTabSz="6858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_tradnl" altLang="es-CO" sz="1200" b="1" kern="0">
                <a:solidFill>
                  <a:srgbClr val="99FF99"/>
                </a:solidFill>
                <a:latin typeface="Palatino Linotype" panose="02040502050505030304" pitchFamily="18" charset="0"/>
              </a:rPr>
              <a:t>y gestión</a:t>
            </a:r>
            <a:endParaRPr lang="es-ES" altLang="es-CO" sz="1200" b="1" kern="0">
              <a:solidFill>
                <a:srgbClr val="99FF99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AutoShape 21">
            <a:extLst>
              <a:ext uri="{FF2B5EF4-FFF2-40B4-BE49-F238E27FC236}">
                <a16:creationId xmlns:a16="http://schemas.microsoft.com/office/drawing/2014/main" id="{5A0C9F36-DE5C-3D58-A05E-A0DC8EF46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6916" y="2747963"/>
            <a:ext cx="1200150" cy="8001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6858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_tradnl" altLang="es-CO" sz="1200" b="1" kern="0">
                <a:solidFill>
                  <a:srgbClr val="FFCCFF"/>
                </a:solidFill>
                <a:latin typeface="Palatino Linotype" panose="02040502050505030304" pitchFamily="18" charset="0"/>
              </a:rPr>
              <a:t>Asignación de </a:t>
            </a:r>
          </a:p>
          <a:p>
            <a:pPr algn="ctr" defTabSz="6858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_tradnl" altLang="es-CO" sz="1200" b="1" kern="0">
                <a:solidFill>
                  <a:srgbClr val="FFCCFF"/>
                </a:solidFill>
                <a:latin typeface="Palatino Linotype" panose="02040502050505030304" pitchFamily="18" charset="0"/>
              </a:rPr>
              <a:t>recursos </a:t>
            </a:r>
          </a:p>
          <a:p>
            <a:pPr algn="ctr" defTabSz="6858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_tradnl" altLang="es-CO" sz="1200" b="1" kern="0">
                <a:solidFill>
                  <a:srgbClr val="FFCCFF"/>
                </a:solidFill>
                <a:latin typeface="Palatino Linotype" panose="02040502050505030304" pitchFamily="18" charset="0"/>
              </a:rPr>
              <a:t>e incentivos</a:t>
            </a:r>
            <a:endParaRPr lang="es-ES" altLang="es-CO" sz="1200" b="1" kern="0">
              <a:solidFill>
                <a:srgbClr val="FFCCFF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9" name="Text Box 22">
            <a:extLst>
              <a:ext uri="{FF2B5EF4-FFF2-40B4-BE49-F238E27FC236}">
                <a16:creationId xmlns:a16="http://schemas.microsoft.com/office/drawing/2014/main" id="{83C1CB14-C54E-587E-8BC8-F06106C86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227" y="4663678"/>
            <a:ext cx="408477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68580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s-ES_tradnl" altLang="es-CO" sz="2100" kern="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Atributos esenciales de las RISS</a:t>
            </a:r>
            <a:endParaRPr lang="es-ES" altLang="es-CO" sz="2100" kern="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47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288C846-F204-4226-EE03-CB76F08FC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0678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309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822EA78-5122-0292-9C09-26862D0CF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5" t="43452" r="5107" b="5556"/>
          <a:stretch>
            <a:fillRect/>
          </a:stretch>
        </p:blipFill>
        <p:spPr bwMode="auto">
          <a:xfrm>
            <a:off x="1670051" y="0"/>
            <a:ext cx="886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3972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BAFA3B1-28A2-4E5B-4C41-490BC68877EF}"/>
              </a:ext>
            </a:extLst>
          </p:cNvPr>
          <p:cNvSpPr txBox="1">
            <a:spLocks/>
          </p:cNvSpPr>
          <p:nvPr/>
        </p:nvSpPr>
        <p:spPr>
          <a:xfrm>
            <a:off x="2796210" y="1254817"/>
            <a:ext cx="6530009" cy="1222513"/>
          </a:xfrm>
          <a:prstGeom prst="rect">
            <a:avLst/>
          </a:prstGeom>
          <a:ln w="38100">
            <a:solidFill>
              <a:srgbClr val="ED7D3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4050" b="1">
                <a:solidFill>
                  <a:sysClr val="windowText" lastClr="000000"/>
                </a:solidFill>
                <a:latin typeface="Calibri Light" panose="020F0302020204030204"/>
              </a:rPr>
              <a:t>Modelo asistencial</a:t>
            </a:r>
            <a:endParaRPr lang="es-CO" sz="4050" b="1" dirty="0">
              <a:solidFill>
                <a:sysClr val="windowText" lastClr="000000"/>
              </a:solidFill>
              <a:latin typeface="Calibri Light" panose="020F0302020204030204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180A3ADC-D098-85F3-0775-E08F0D6498CE}"/>
              </a:ext>
            </a:extLst>
          </p:cNvPr>
          <p:cNvSpPr txBox="1">
            <a:spLocks/>
          </p:cNvSpPr>
          <p:nvPr/>
        </p:nvSpPr>
        <p:spPr>
          <a:xfrm>
            <a:off x="1822174" y="2894773"/>
            <a:ext cx="8217176" cy="1888434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2400">
                <a:solidFill>
                  <a:prstClr val="black"/>
                </a:solidFill>
                <a:cs typeface="Arial" panose="020B0604020202020204" pitchFamily="34" charset="0"/>
              </a:rPr>
              <a:t>Se refiere a la forma como se planifican, se organizan y se prestan servicios de salud en un territorio poblacional claramente establecido. Estos servicios deben ser integrales, oportunos, coordinados, eficientes, suficientes, centrados en la persona, la familia y la comunidad.</a:t>
            </a:r>
            <a:endParaRPr lang="es-CO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29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17D8268-3402-6AF1-33A1-D9D54B7FB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55" y="115537"/>
            <a:ext cx="9882066" cy="631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13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BFB5BAB-B7C3-1218-6BDB-5ABC16FFC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6" y="141486"/>
            <a:ext cx="9806609" cy="633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06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2FC1B50-321D-8BDE-DD8E-E1EC3E7F5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220" r="58" b="2068"/>
          <a:stretch/>
        </p:blipFill>
        <p:spPr>
          <a:xfrm>
            <a:off x="417443" y="1653871"/>
            <a:ext cx="11390244" cy="4945685"/>
          </a:xfrm>
          <a:prstGeom prst="rect">
            <a:avLst/>
          </a:prstGeom>
        </p:spPr>
      </p:pic>
      <p:sp>
        <p:nvSpPr>
          <p:cNvPr id="3" name="Cubo 2">
            <a:extLst>
              <a:ext uri="{FF2B5EF4-FFF2-40B4-BE49-F238E27FC236}">
                <a16:creationId xmlns:a16="http://schemas.microsoft.com/office/drawing/2014/main" id="{BBE3536F-92A6-4B56-BCDE-CB9745722E79}"/>
              </a:ext>
            </a:extLst>
          </p:cNvPr>
          <p:cNvSpPr/>
          <p:nvPr/>
        </p:nvSpPr>
        <p:spPr>
          <a:xfrm>
            <a:off x="848139" y="143124"/>
            <a:ext cx="9634331" cy="1510747"/>
          </a:xfrm>
          <a:prstGeom prst="cube">
            <a:avLst/>
          </a:prstGeom>
          <a:solidFill>
            <a:srgbClr val="0000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 Asistencial: Primer Nivel de Atención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Multidisciplinario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1356D4FD-DFBF-7C18-B1EB-F0E86FA9382B}"/>
              </a:ext>
            </a:extLst>
          </p:cNvPr>
          <p:cNvSpPr txBox="1">
            <a:spLocks/>
          </p:cNvSpPr>
          <p:nvPr/>
        </p:nvSpPr>
        <p:spPr>
          <a:xfrm>
            <a:off x="8737600" y="623443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E407ED9-556A-4385-8439-65616A348814}" type="slidenum">
              <a:rPr lang="es-ES" altLang="es-CO" smtClean="0">
                <a:latin typeface="Calibri"/>
              </a:rPr>
              <a:pPr>
                <a:defRPr/>
              </a:pPr>
              <a:t>39</a:t>
            </a:fld>
            <a:endParaRPr lang="es-ES" altLang="es-CO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18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688" y="4508500"/>
            <a:ext cx="224631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Rectangle 2"/>
          <p:cNvSpPr>
            <a:spLocks noChangeArrowheads="1"/>
          </p:cNvSpPr>
          <p:nvPr/>
        </p:nvSpPr>
        <p:spPr bwMode="auto">
          <a:xfrm>
            <a:off x="2133600" y="0"/>
            <a:ext cx="8001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s-CO" sz="2800" b="0" i="0" u="none" strike="noStrike" kern="0" cap="none" spc="0" normalizeH="0" baseline="0" noProof="0">
                <a:ln>
                  <a:noFill/>
                </a:ln>
                <a:solidFill>
                  <a:srgbClr val="00408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Fragmentación de Servicios de Salud</a:t>
            </a:r>
          </a:p>
        </p:txBody>
      </p:sp>
      <p:grpSp>
        <p:nvGrpSpPr>
          <p:cNvPr id="169988" name="Group 3"/>
          <p:cNvGrpSpPr>
            <a:grpSpLocks/>
          </p:cNvGrpSpPr>
          <p:nvPr/>
        </p:nvGrpSpPr>
        <p:grpSpPr bwMode="auto">
          <a:xfrm>
            <a:off x="2362200" y="1371600"/>
            <a:ext cx="4510088" cy="4914900"/>
            <a:chOff x="240" y="1056"/>
            <a:chExt cx="2400" cy="2208"/>
          </a:xfrm>
        </p:grpSpPr>
        <p:grpSp>
          <p:nvGrpSpPr>
            <p:cNvPr id="170012" name="Group 4"/>
            <p:cNvGrpSpPr>
              <a:grpSpLocks/>
            </p:cNvGrpSpPr>
            <p:nvPr/>
          </p:nvGrpSpPr>
          <p:grpSpPr bwMode="auto">
            <a:xfrm>
              <a:off x="240" y="1056"/>
              <a:ext cx="2400" cy="2208"/>
              <a:chOff x="192" y="1056"/>
              <a:chExt cx="2544" cy="2400"/>
            </a:xfrm>
          </p:grpSpPr>
          <p:sp>
            <p:nvSpPr>
              <p:cNvPr id="170014" name="AutoShape 5"/>
              <p:cNvSpPr>
                <a:spLocks noChangeArrowheads="1"/>
              </p:cNvSpPr>
              <p:nvPr/>
            </p:nvSpPr>
            <p:spPr bwMode="auto">
              <a:xfrm>
                <a:off x="192" y="1056"/>
                <a:ext cx="2544" cy="24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38100">
                <a:solidFill>
                  <a:srgbClr val="A7A4B2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s-CO" altLang="es-CO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015" name="Line 6"/>
              <p:cNvSpPr>
                <a:spLocks noChangeShapeType="1"/>
              </p:cNvSpPr>
              <p:nvPr/>
            </p:nvSpPr>
            <p:spPr bwMode="auto">
              <a:xfrm>
                <a:off x="960" y="2016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A7A4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70013" name="Line 7"/>
            <p:cNvSpPr>
              <a:spLocks noChangeShapeType="1"/>
            </p:cNvSpPr>
            <p:nvPr/>
          </p:nvSpPr>
          <p:spPr bwMode="auto">
            <a:xfrm>
              <a:off x="672" y="2544"/>
              <a:ext cx="1536" cy="0"/>
            </a:xfrm>
            <a:prstGeom prst="line">
              <a:avLst/>
            </a:prstGeom>
            <a:noFill/>
            <a:ln w="38100">
              <a:solidFill>
                <a:srgbClr val="A7A4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9989" name="AutoShape 8"/>
          <p:cNvSpPr>
            <a:spLocks noChangeArrowheads="1"/>
          </p:cNvSpPr>
          <p:nvPr/>
        </p:nvSpPr>
        <p:spPr bwMode="auto">
          <a:xfrm>
            <a:off x="1600200" y="990600"/>
            <a:ext cx="2971800" cy="2819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rgbClr val="FFCCCC"/>
              </a:gs>
            </a:gsLst>
            <a:lin ang="5400000" scaled="1"/>
          </a:gradFill>
          <a:ln w="28575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altLang="es-CO" sz="1800" b="0" i="0" u="none" strike="noStrike" kern="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9990" name="Oval 9"/>
          <p:cNvSpPr>
            <a:spLocks noChangeArrowheads="1"/>
          </p:cNvSpPr>
          <p:nvPr/>
        </p:nvSpPr>
        <p:spPr bwMode="auto">
          <a:xfrm>
            <a:off x="4114800" y="1143000"/>
            <a:ext cx="1524000" cy="876300"/>
          </a:xfrm>
          <a:prstGeom prst="ellipse">
            <a:avLst/>
          </a:prstGeom>
          <a:gradFill rotWithShape="1">
            <a:gsLst>
              <a:gs pos="0">
                <a:schemeClr val="accent1">
                  <a:alpha val="48000"/>
                </a:schemeClr>
              </a:gs>
              <a:gs pos="100000">
                <a:srgbClr val="F4F4A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alt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9991" name="Text Box 10"/>
          <p:cNvSpPr txBox="1">
            <a:spLocks noChangeArrowheads="1"/>
          </p:cNvSpPr>
          <p:nvPr/>
        </p:nvSpPr>
        <p:spPr bwMode="auto">
          <a:xfrm>
            <a:off x="3532188" y="2162176"/>
            <a:ext cx="21653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s-CO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Tercer </a:t>
            </a: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s-CO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Nivel</a:t>
            </a:r>
          </a:p>
        </p:txBody>
      </p:sp>
      <p:sp>
        <p:nvSpPr>
          <p:cNvPr id="169992" name="Text Box 11"/>
          <p:cNvSpPr txBox="1">
            <a:spLocks noChangeArrowheads="1"/>
          </p:cNvSpPr>
          <p:nvPr/>
        </p:nvSpPr>
        <p:spPr bwMode="auto">
          <a:xfrm>
            <a:off x="3892550" y="3886201"/>
            <a:ext cx="21653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s-CO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Segundo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s-CO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Nivel</a:t>
            </a:r>
          </a:p>
        </p:txBody>
      </p:sp>
      <p:sp>
        <p:nvSpPr>
          <p:cNvPr id="169993" name="Text Box 12"/>
          <p:cNvSpPr txBox="1">
            <a:spLocks noChangeArrowheads="1"/>
          </p:cNvSpPr>
          <p:nvPr/>
        </p:nvSpPr>
        <p:spPr bwMode="auto">
          <a:xfrm>
            <a:off x="4041775" y="5008564"/>
            <a:ext cx="21653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s-CO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Primer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es-CO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Nivel</a:t>
            </a:r>
          </a:p>
        </p:txBody>
      </p:sp>
      <p:sp>
        <p:nvSpPr>
          <p:cNvPr id="169994" name="AutoShape 13"/>
          <p:cNvSpPr>
            <a:spLocks noChangeArrowheads="1"/>
          </p:cNvSpPr>
          <p:nvPr/>
        </p:nvSpPr>
        <p:spPr bwMode="auto">
          <a:xfrm>
            <a:off x="4387851" y="1066800"/>
            <a:ext cx="2505075" cy="2514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48000"/>
                </a:schemeClr>
              </a:gs>
              <a:gs pos="100000">
                <a:srgbClr val="FFCC99"/>
              </a:gs>
            </a:gsLst>
            <a:lin ang="5400000" scaled="1"/>
          </a:gradFill>
          <a:ln w="9525">
            <a:solidFill>
              <a:srgbClr val="CC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alt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9995" name="Text Box 14"/>
          <p:cNvSpPr txBox="1">
            <a:spLocks noChangeArrowheads="1"/>
          </p:cNvSpPr>
          <p:nvPr/>
        </p:nvSpPr>
        <p:spPr bwMode="auto">
          <a:xfrm>
            <a:off x="2209800" y="2590800"/>
            <a:ext cx="1601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s-CO" sz="1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EAPB</a:t>
            </a:r>
          </a:p>
        </p:txBody>
      </p:sp>
      <p:sp>
        <p:nvSpPr>
          <p:cNvPr id="169996" name="Text Box 15"/>
          <p:cNvSpPr txBox="1">
            <a:spLocks noChangeArrowheads="1"/>
          </p:cNvSpPr>
          <p:nvPr/>
        </p:nvSpPr>
        <p:spPr bwMode="auto">
          <a:xfrm>
            <a:off x="4648201" y="2209801"/>
            <a:ext cx="2105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s-CO" sz="1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Privado alta complejidad</a:t>
            </a:r>
          </a:p>
        </p:txBody>
      </p:sp>
      <p:sp>
        <p:nvSpPr>
          <p:cNvPr id="169997" name="AutoShape 16"/>
          <p:cNvSpPr>
            <a:spLocks noChangeArrowheads="1"/>
          </p:cNvSpPr>
          <p:nvPr/>
        </p:nvSpPr>
        <p:spPr bwMode="auto">
          <a:xfrm>
            <a:off x="3097213" y="1066800"/>
            <a:ext cx="1903412" cy="49149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>
                  <a:alpha val="57001"/>
                </a:schemeClr>
              </a:gs>
              <a:gs pos="100000">
                <a:srgbClr val="CCFFCC">
                  <a:alpha val="84000"/>
                </a:srgbClr>
              </a:gs>
            </a:gsLst>
            <a:lin ang="5400000" scaled="1"/>
          </a:gra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alt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9998" name="Text Box 17"/>
          <p:cNvSpPr txBox="1">
            <a:spLocks noChangeArrowheads="1"/>
          </p:cNvSpPr>
          <p:nvPr/>
        </p:nvSpPr>
        <p:spPr bwMode="auto">
          <a:xfrm>
            <a:off x="3276600" y="3657600"/>
            <a:ext cx="1601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s-CO" sz="1800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MSPS</a:t>
            </a:r>
          </a:p>
        </p:txBody>
      </p:sp>
      <p:sp>
        <p:nvSpPr>
          <p:cNvPr id="169999" name="Oval 18"/>
          <p:cNvSpPr>
            <a:spLocks noChangeArrowheads="1"/>
          </p:cNvSpPr>
          <p:nvPr/>
        </p:nvSpPr>
        <p:spPr bwMode="auto">
          <a:xfrm>
            <a:off x="5105401" y="3276600"/>
            <a:ext cx="1903413" cy="12573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F4F4AA"/>
              </a:gs>
            </a:gsLst>
            <a:lin ang="5400000" scaled="1"/>
          </a:gra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alt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0000" name="Text Box 19"/>
          <p:cNvSpPr txBox="1">
            <a:spLocks noChangeArrowheads="1"/>
          </p:cNvSpPr>
          <p:nvPr/>
        </p:nvSpPr>
        <p:spPr bwMode="auto">
          <a:xfrm>
            <a:off x="5105400" y="3581401"/>
            <a:ext cx="16017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s-CO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Riesgos</a:t>
            </a:r>
            <a:r>
              <a:rPr kumimoji="0" lang="en-US" altLang="es-CO" sz="14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</a:t>
            </a:r>
            <a:r>
              <a:rPr kumimoji="0" lang="en-US" altLang="es-CO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Laborales</a:t>
            </a:r>
            <a:endParaRPr kumimoji="0" lang="en-US" altLang="es-CO" sz="14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0001" name="AutoShape 20"/>
          <p:cNvSpPr>
            <a:spLocks noChangeArrowheads="1"/>
          </p:cNvSpPr>
          <p:nvPr/>
        </p:nvSpPr>
        <p:spPr bwMode="auto">
          <a:xfrm>
            <a:off x="1752600" y="4343401"/>
            <a:ext cx="2514600" cy="2284413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FC0C"/>
              </a:gs>
              <a:gs pos="100000">
                <a:srgbClr val="FF3300">
                  <a:alpha val="54999"/>
                </a:srgbClr>
              </a:gs>
            </a:gsLst>
            <a:lin ang="5400000" scaled="1"/>
          </a:gra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alt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0002" name="Text Box 21"/>
          <p:cNvSpPr txBox="1">
            <a:spLocks noChangeArrowheads="1"/>
          </p:cNvSpPr>
          <p:nvPr/>
        </p:nvSpPr>
        <p:spPr bwMode="auto">
          <a:xfrm>
            <a:off x="2133600" y="5257801"/>
            <a:ext cx="16017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s-CO" sz="1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Medicina Tradicional</a:t>
            </a:r>
          </a:p>
        </p:txBody>
      </p:sp>
      <p:sp>
        <p:nvSpPr>
          <p:cNvPr id="170003" name="AutoShape 22"/>
          <p:cNvSpPr>
            <a:spLocks noChangeArrowheads="1"/>
          </p:cNvSpPr>
          <p:nvPr/>
        </p:nvSpPr>
        <p:spPr bwMode="auto">
          <a:xfrm>
            <a:off x="5029200" y="4114800"/>
            <a:ext cx="2895600" cy="2209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alt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0004" name="Text Box 23"/>
          <p:cNvSpPr txBox="1">
            <a:spLocks noChangeArrowheads="1"/>
          </p:cNvSpPr>
          <p:nvPr/>
        </p:nvSpPr>
        <p:spPr bwMode="auto">
          <a:xfrm>
            <a:off x="5410201" y="5181601"/>
            <a:ext cx="2105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s-CO" sz="1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Privado baja complejidad </a:t>
            </a:r>
          </a:p>
        </p:txBody>
      </p:sp>
      <p:sp>
        <p:nvSpPr>
          <p:cNvPr id="170005" name="AutoShape 24"/>
          <p:cNvSpPr>
            <a:spLocks noChangeArrowheads="1"/>
          </p:cNvSpPr>
          <p:nvPr/>
        </p:nvSpPr>
        <p:spPr bwMode="auto">
          <a:xfrm>
            <a:off x="3657600" y="3657600"/>
            <a:ext cx="1550988" cy="2590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D793E9">
                  <a:alpha val="21999"/>
                </a:srgbClr>
              </a:gs>
              <a:gs pos="100000">
                <a:srgbClr val="DA9BEB">
                  <a:alpha val="17000"/>
                </a:srgbClr>
              </a:gs>
            </a:gsLst>
            <a:lin ang="5400000" scaled="1"/>
          </a:gra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altLang="es-CO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0006" name="Text Box 25"/>
          <p:cNvSpPr txBox="1">
            <a:spLocks noChangeArrowheads="1"/>
          </p:cNvSpPr>
          <p:nvPr/>
        </p:nvSpPr>
        <p:spPr bwMode="auto">
          <a:xfrm>
            <a:off x="3657600" y="5334001"/>
            <a:ext cx="1601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s-CO" sz="1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Municipios</a:t>
            </a:r>
          </a:p>
        </p:txBody>
      </p:sp>
      <p:sp>
        <p:nvSpPr>
          <p:cNvPr id="170007" name="Text Box 26"/>
          <p:cNvSpPr txBox="1">
            <a:spLocks noChangeArrowheads="1"/>
          </p:cNvSpPr>
          <p:nvPr/>
        </p:nvSpPr>
        <p:spPr bwMode="auto">
          <a:xfrm>
            <a:off x="4038600" y="1371601"/>
            <a:ext cx="16017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s-CO" sz="14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Universidades</a:t>
            </a:r>
          </a:p>
        </p:txBody>
      </p:sp>
      <p:sp>
        <p:nvSpPr>
          <p:cNvPr id="170008" name="Rectangle 27"/>
          <p:cNvSpPr>
            <a:spLocks noChangeArrowheads="1"/>
          </p:cNvSpPr>
          <p:nvPr/>
        </p:nvSpPr>
        <p:spPr bwMode="auto">
          <a:xfrm rot="16200000">
            <a:off x="5524500" y="3162300"/>
            <a:ext cx="3581400" cy="6096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s-CO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VIH-SIDA</a:t>
            </a:r>
          </a:p>
        </p:txBody>
      </p:sp>
      <p:sp>
        <p:nvSpPr>
          <p:cNvPr id="170009" name="Rectangle 28"/>
          <p:cNvSpPr>
            <a:spLocks noChangeArrowheads="1"/>
          </p:cNvSpPr>
          <p:nvPr/>
        </p:nvSpPr>
        <p:spPr bwMode="auto">
          <a:xfrm rot="16200000">
            <a:off x="7124700" y="4838700"/>
            <a:ext cx="1905000" cy="6096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s-CO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Malaria-ETV</a:t>
            </a:r>
          </a:p>
        </p:txBody>
      </p:sp>
      <p:sp>
        <p:nvSpPr>
          <p:cNvPr id="170010" name="Rectangle 29"/>
          <p:cNvSpPr>
            <a:spLocks noChangeArrowheads="1"/>
          </p:cNvSpPr>
          <p:nvPr/>
        </p:nvSpPr>
        <p:spPr bwMode="auto">
          <a:xfrm rot="16200000">
            <a:off x="7467600" y="3505200"/>
            <a:ext cx="2743200" cy="6096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s-CO" sz="1800" b="0" i="0" u="none" strike="noStrike" kern="0" cap="none" spc="0" normalizeH="0" baseline="0" noProof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Materno-Infantil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7098D4-629B-49D3-9F6D-393A121A0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44CE56-9828-45F8-9EF7-2C6876DD0A10}" type="slidenum">
              <a:rPr kumimoji="0" lang="es-E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8244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o 1">
            <a:extLst>
              <a:ext uri="{FF2B5EF4-FFF2-40B4-BE49-F238E27FC236}">
                <a16:creationId xmlns:a16="http://schemas.microsoft.com/office/drawing/2014/main" id="{7E24A8D7-AFD3-B591-A070-C38A4DD31B62}"/>
              </a:ext>
            </a:extLst>
          </p:cNvPr>
          <p:cNvSpPr/>
          <p:nvPr/>
        </p:nvSpPr>
        <p:spPr>
          <a:xfrm>
            <a:off x="728871" y="265044"/>
            <a:ext cx="9753600" cy="1563756"/>
          </a:xfrm>
          <a:prstGeom prst="cube">
            <a:avLst/>
          </a:prstGeom>
          <a:solidFill>
            <a:srgbClr val="0000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 Asistencial: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Servicios especializados en el lugar mas apropiado preferentemente en entornos extrahospitalarios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6571E0-FC77-8134-1715-819DE4E2CA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82" r="50405" b="6207"/>
          <a:stretch/>
        </p:blipFill>
        <p:spPr>
          <a:xfrm>
            <a:off x="5844210" y="2358887"/>
            <a:ext cx="4863547" cy="389614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E98AC22-1EFB-D44E-C78B-D608384EE6EE}"/>
              </a:ext>
            </a:extLst>
          </p:cNvPr>
          <p:cNvSpPr/>
          <p:nvPr/>
        </p:nvSpPr>
        <p:spPr>
          <a:xfrm>
            <a:off x="7646504" y="2862470"/>
            <a:ext cx="2835967" cy="323353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AB787853-1215-F071-EDCC-030DC67AA1C5}"/>
              </a:ext>
            </a:extLst>
          </p:cNvPr>
          <p:cNvSpPr/>
          <p:nvPr/>
        </p:nvSpPr>
        <p:spPr>
          <a:xfrm>
            <a:off x="4717774" y="762000"/>
            <a:ext cx="5473147" cy="2471530"/>
          </a:xfrm>
          <a:prstGeom prst="wedgeRectCallou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Atención apropiada: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Ajustada a todas las necesidades de la población.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Intervenciones seguras, efectivas y basadas en la mejor evidencia científica.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Organizada y con asignación de recursos según criterios de equidad y eficiencia económica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21338C-F17D-45B4-2A30-538530D9AB8D}"/>
              </a:ext>
            </a:extLst>
          </p:cNvPr>
          <p:cNvSpPr txBox="1"/>
          <p:nvPr/>
        </p:nvSpPr>
        <p:spPr>
          <a:xfrm>
            <a:off x="245166" y="2715597"/>
            <a:ext cx="50358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CO" sz="3200" dirty="0">
                <a:solidFill>
                  <a:prstClr val="black"/>
                </a:solidFill>
                <a:latin typeface="Calibri"/>
              </a:rPr>
              <a:t>El concepto de atención apropiada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CO" sz="3200" dirty="0">
                <a:solidFill>
                  <a:prstClr val="black"/>
                </a:solidFill>
                <a:latin typeface="Calibri"/>
              </a:rPr>
              <a:t>Servicios especializados en entornos extrahospitalarios.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s-CO" sz="3200" dirty="0">
                <a:solidFill>
                  <a:prstClr val="black"/>
                </a:solidFill>
                <a:latin typeface="Calibri"/>
              </a:rPr>
              <a:t>Hospitales para agudos y cuidados intensivos</a:t>
            </a:r>
          </a:p>
        </p:txBody>
      </p:sp>
    </p:spTree>
    <p:extLst>
      <p:ext uri="{BB962C8B-B14F-4D97-AF65-F5344CB8AC3E}">
        <p14:creationId xmlns:p14="http://schemas.microsoft.com/office/powerpoint/2010/main" val="12424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10C2146-5651-696F-D053-94DB86FDF3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9125" r="-2086"/>
          <a:stretch/>
        </p:blipFill>
        <p:spPr>
          <a:xfrm>
            <a:off x="310543" y="1679492"/>
            <a:ext cx="11025808" cy="4581280"/>
          </a:xfrm>
          <a:prstGeom prst="rect">
            <a:avLst/>
          </a:prstGeom>
        </p:spPr>
      </p:pic>
      <p:sp>
        <p:nvSpPr>
          <p:cNvPr id="3" name="Cubo 2">
            <a:extLst>
              <a:ext uri="{FF2B5EF4-FFF2-40B4-BE49-F238E27FC236}">
                <a16:creationId xmlns:a16="http://schemas.microsoft.com/office/drawing/2014/main" id="{1015AD89-0EF8-61B5-217A-67C9DA3AB527}"/>
              </a:ext>
            </a:extLst>
          </p:cNvPr>
          <p:cNvSpPr/>
          <p:nvPr/>
        </p:nvSpPr>
        <p:spPr>
          <a:xfrm>
            <a:off x="1006281" y="142240"/>
            <a:ext cx="9634331" cy="1298713"/>
          </a:xfrm>
          <a:prstGeom prst="cube">
            <a:avLst/>
          </a:prstGeom>
          <a:solidFill>
            <a:srgbClr val="0000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Modelo Asistencial: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Mecanismos de Coordinación Asistencial</a:t>
            </a: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8956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D88DF2B-5BF2-E3E0-F3EB-7D1919A81497}"/>
              </a:ext>
            </a:extLst>
          </p:cNvPr>
          <p:cNvSpPr txBox="1">
            <a:spLocks/>
          </p:cNvSpPr>
          <p:nvPr/>
        </p:nvSpPr>
        <p:spPr>
          <a:xfrm>
            <a:off x="792480" y="1370277"/>
            <a:ext cx="10810239" cy="32322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4800" b="1" dirty="0">
                <a:solidFill>
                  <a:srgbClr val="5B9BD5"/>
                </a:solidFill>
                <a:latin typeface="Calibri Light" panose="020F0302020204030204"/>
              </a:rPr>
              <a:t>Atención de salud centrada en la persona, la familia y la comunidad, teniendo en cuenta las particularidades culturales y de género, y los niveles de diversidad de la población</a:t>
            </a:r>
            <a:endParaRPr lang="es-CO" sz="4800" b="1" dirty="0">
              <a:solidFill>
                <a:srgbClr val="5B9BD5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2083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16BE16C6-C8B2-4CFA-9B88-BFE8677B1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845820"/>
            <a:ext cx="4565396" cy="5166360"/>
          </a:xfrm>
          <a:custGeom>
            <a:avLst/>
            <a:gdLst>
              <a:gd name="connsiteX0" fmla="*/ 0 w 6087194"/>
              <a:gd name="connsiteY0" fmla="*/ 0 h 5166360"/>
              <a:gd name="connsiteX1" fmla="*/ 155740 w 6087194"/>
              <a:gd name="connsiteY1" fmla="*/ 0 h 5166360"/>
              <a:gd name="connsiteX2" fmla="*/ 5867656 w 6087194"/>
              <a:gd name="connsiteY2" fmla="*/ 0 h 5166360"/>
              <a:gd name="connsiteX3" fmla="*/ 6087194 w 6087194"/>
              <a:gd name="connsiteY3" fmla="*/ 0 h 5166360"/>
              <a:gd name="connsiteX4" fmla="*/ 3693315 w 6087194"/>
              <a:gd name="connsiteY4" fmla="*/ 5166360 h 5166360"/>
              <a:gd name="connsiteX5" fmla="*/ 3473777 w 6087194"/>
              <a:gd name="connsiteY5" fmla="*/ 5166360 h 5166360"/>
              <a:gd name="connsiteX6" fmla="*/ 155740 w 6087194"/>
              <a:gd name="connsiteY6" fmla="*/ 5166360 h 5166360"/>
              <a:gd name="connsiteX7" fmla="*/ 0 w 6087194"/>
              <a:gd name="connsiteY7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7194" h="5166360">
                <a:moveTo>
                  <a:pt x="0" y="0"/>
                </a:moveTo>
                <a:lnTo>
                  <a:pt x="155740" y="0"/>
                </a:lnTo>
                <a:lnTo>
                  <a:pt x="5867656" y="0"/>
                </a:lnTo>
                <a:lnTo>
                  <a:pt x="6087194" y="0"/>
                </a:lnTo>
                <a:lnTo>
                  <a:pt x="3693315" y="5166360"/>
                </a:lnTo>
                <a:lnTo>
                  <a:pt x="3473777" y="5166360"/>
                </a:lnTo>
                <a:lnTo>
                  <a:pt x="155740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9">
            <a:extLst>
              <a:ext uri="{FF2B5EF4-FFF2-40B4-BE49-F238E27FC236}">
                <a16:creationId xmlns:a16="http://schemas.microsoft.com/office/drawing/2014/main" id="{70D6E460-7CE9-412B-B167-87D66F8DA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9186" y="844868"/>
            <a:ext cx="6348814" cy="5167312"/>
          </a:xfrm>
          <a:custGeom>
            <a:avLst/>
            <a:gdLst>
              <a:gd name="connsiteX0" fmla="*/ 2612652 w 8465085"/>
              <a:gd name="connsiteY0" fmla="*/ 0 h 5167312"/>
              <a:gd name="connsiteX1" fmla="*/ 7243482 w 8465085"/>
              <a:gd name="connsiteY1" fmla="*/ 0 h 5167312"/>
              <a:gd name="connsiteX2" fmla="*/ 8465085 w 8465085"/>
              <a:gd name="connsiteY2" fmla="*/ 0 h 5167312"/>
              <a:gd name="connsiteX3" fmla="*/ 8465085 w 8465085"/>
              <a:gd name="connsiteY3" fmla="*/ 5167312 h 5167312"/>
              <a:gd name="connsiteX4" fmla="*/ 7243482 w 8465085"/>
              <a:gd name="connsiteY4" fmla="*/ 5167312 h 5167312"/>
              <a:gd name="connsiteX5" fmla="*/ 221324 w 8465085"/>
              <a:gd name="connsiteY5" fmla="*/ 5167312 h 5167312"/>
              <a:gd name="connsiteX6" fmla="*/ 2615203 w 8465085"/>
              <a:gd name="connsiteY6" fmla="*/ 952 h 5167312"/>
              <a:gd name="connsiteX7" fmla="*/ 2612652 w 8465085"/>
              <a:gd name="connsiteY7" fmla="*/ 952 h 5167312"/>
              <a:gd name="connsiteX8" fmla="*/ 0 w 8465085"/>
              <a:gd name="connsiteY8" fmla="*/ 0 h 5167312"/>
              <a:gd name="connsiteX9" fmla="*/ 2274554 w 8465085"/>
              <a:gd name="connsiteY9" fmla="*/ 0 h 5167312"/>
              <a:gd name="connsiteX10" fmla="*/ 2274554 w 8465085"/>
              <a:gd name="connsiteY10" fmla="*/ 952 h 5167312"/>
              <a:gd name="connsiteX11" fmla="*/ 0 w 8465085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5085" h="5167312">
                <a:moveTo>
                  <a:pt x="2612652" y="0"/>
                </a:moveTo>
                <a:lnTo>
                  <a:pt x="7243482" y="0"/>
                </a:lnTo>
                <a:lnTo>
                  <a:pt x="8465085" y="0"/>
                </a:lnTo>
                <a:lnTo>
                  <a:pt x="8465085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2652" y="952"/>
                </a:lnTo>
                <a:close/>
                <a:moveTo>
                  <a:pt x="0" y="0"/>
                </a:moveTo>
                <a:lnTo>
                  <a:pt x="2274554" y="0"/>
                </a:lnTo>
                <a:lnTo>
                  <a:pt x="2274554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BADAF">
              <a:alpha val="49804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ECBA4105-4D23-4FD9-B255-199BCBE65DC9}"/>
              </a:ext>
            </a:extLst>
          </p:cNvPr>
          <p:cNvSpPr txBox="1">
            <a:spLocks/>
          </p:cNvSpPr>
          <p:nvPr/>
        </p:nvSpPr>
        <p:spPr>
          <a:xfrm>
            <a:off x="1791835" y="2779061"/>
            <a:ext cx="2557131" cy="3173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3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Gobernanza y estrategia</a:t>
            </a:r>
            <a:endParaRPr kumimoji="0" lang="es-CO" sz="3300" b="1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0866FCBE-B0F8-40C0-B2FF-2E7996DE18D8}"/>
              </a:ext>
            </a:extLst>
          </p:cNvPr>
          <p:cNvSpPr txBox="1">
            <a:spLocks/>
          </p:cNvSpPr>
          <p:nvPr/>
        </p:nvSpPr>
        <p:spPr>
          <a:xfrm>
            <a:off x="5871361" y="1679543"/>
            <a:ext cx="3943350" cy="4582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Aborda la conformación de una forma de gobierno de la Red de tipo corporativo, que puede tener diversos órganos coordinados y alineados, con amplia participación social y comprometidos activamente en la intervención sobre determinantes de la salud relevantes en el territorio.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74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48C55D8-4104-40B2-9FDA-AE2204F2CC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36B33EC6-1734-4855-9C02-589DC78B7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8E6C87A3-0279-44CC-B151-E5F845660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1714" cy="6862380"/>
          </a:xfrm>
          <a:prstGeom prst="rect">
            <a:avLst/>
          </a:prstGeom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1457D80D-00A4-4453-A731-5A276A28E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B28A152B-9CE5-4295-A306-F6494F1D4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0884" y="1110001"/>
            <a:ext cx="7646805" cy="4629235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B7599911-7388-4F95-A7CB-C4DEA398AC8A}"/>
              </a:ext>
            </a:extLst>
          </p:cNvPr>
          <p:cNvSpPr txBox="1">
            <a:spLocks/>
          </p:cNvSpPr>
          <p:nvPr/>
        </p:nvSpPr>
        <p:spPr>
          <a:xfrm>
            <a:off x="2819507" y="1314160"/>
            <a:ext cx="6141019" cy="20446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Organización y gestión</a:t>
            </a:r>
            <a:endParaRPr kumimoji="0" lang="es-CO" sz="4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5F74740D-6BE5-4F1D-B5DF-4468E5067588}"/>
              </a:ext>
            </a:extLst>
          </p:cNvPr>
          <p:cNvSpPr txBox="1">
            <a:spLocks/>
          </p:cNvSpPr>
          <p:nvPr/>
        </p:nvSpPr>
        <p:spPr>
          <a:xfrm>
            <a:off x="2815581" y="3530525"/>
            <a:ext cx="6144633" cy="205704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342900" algn="l"/>
              </a:tabLst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Explora la coordinación y alineación de todos los recursos disponibles en la Red, buscando que sean suficientes y estén en las mejores condiciones para adelantar una gestión basada en resultados, contando con sistemas integrados de información.</a:t>
            </a:r>
          </a:p>
        </p:txBody>
      </p:sp>
    </p:spTree>
    <p:extLst>
      <p:ext uri="{BB962C8B-B14F-4D97-AF65-F5344CB8AC3E}">
        <p14:creationId xmlns:p14="http://schemas.microsoft.com/office/powerpoint/2010/main" val="4059758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9982748A-8FA2-EE47-A59B-E72A8F393384}"/>
              </a:ext>
            </a:extLst>
          </p:cNvPr>
          <p:cNvSpPr txBox="1">
            <a:spLocks/>
          </p:cNvSpPr>
          <p:nvPr/>
        </p:nvSpPr>
        <p:spPr>
          <a:xfrm>
            <a:off x="1524000" y="1284590"/>
            <a:ext cx="10100511" cy="3465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Roboto" panose="02000000000000000000" pitchFamily="2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Roboto" panose="02000000000000000000" pitchFamily="2" charset="0"/>
                <a:cs typeface="+mn-cs"/>
              </a:rPr>
              <a:t>	</a:t>
            </a:r>
          </a:p>
        </p:txBody>
      </p:sp>
      <p:sp useBgFill="1">
        <p:nvSpPr>
          <p:cNvPr id="17" name="Rectangle 7">
            <a:extLst>
              <a:ext uri="{FF2B5EF4-FFF2-40B4-BE49-F238E27FC236}">
                <a16:creationId xmlns:a16="http://schemas.microsoft.com/office/drawing/2014/main" id="{275F421C-836F-4574-802B-471BFF068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5">
            <a:extLst>
              <a:ext uri="{FF2B5EF4-FFF2-40B4-BE49-F238E27FC236}">
                <a16:creationId xmlns:a16="http://schemas.microsoft.com/office/drawing/2014/main" id="{95FF7DB7-A43C-4849-8E06-42CD5C9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31283" y="1022351"/>
            <a:ext cx="532209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 46">
            <a:extLst>
              <a:ext uri="{FF2B5EF4-FFF2-40B4-BE49-F238E27FC236}">
                <a16:creationId xmlns:a16="http://schemas.microsoft.com/office/drawing/2014/main" id="{98F790EC-1223-4AFE-9FF4-CDFBAE939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831283" y="837745"/>
            <a:ext cx="302419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 47">
            <a:extLst>
              <a:ext uri="{FF2B5EF4-FFF2-40B4-BE49-F238E27FC236}">
                <a16:creationId xmlns:a16="http://schemas.microsoft.com/office/drawing/2014/main" id="{709F4022-B6B1-4C0C-A36E-D060D13E8C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007495" y="640895"/>
            <a:ext cx="126206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44">
            <a:extLst>
              <a:ext uri="{FF2B5EF4-FFF2-40B4-BE49-F238E27FC236}">
                <a16:creationId xmlns:a16="http://schemas.microsoft.com/office/drawing/2014/main" id="{7A6DB585-B080-45F3-B463-7D43D82EF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41403" y="635716"/>
            <a:ext cx="246459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867C3982-C883-443D-9887-367EECA63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007042" y="635716"/>
            <a:ext cx="818089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4CA4F2E4-952B-4F21-98BA-EA6210C43E8A}"/>
              </a:ext>
            </a:extLst>
          </p:cNvPr>
          <p:cNvSpPr txBox="1">
            <a:spLocks/>
          </p:cNvSpPr>
          <p:nvPr/>
        </p:nvSpPr>
        <p:spPr>
          <a:xfrm>
            <a:off x="2242880" y="800392"/>
            <a:ext cx="7698523" cy="12121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Sistema de asignación e incentivos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4" name="Marcador de contenido 2">
            <a:extLst>
              <a:ext uri="{FF2B5EF4-FFF2-40B4-BE49-F238E27FC236}">
                <a16:creationId xmlns:a16="http://schemas.microsoft.com/office/drawing/2014/main" id="{67D97146-43F0-484A-BD99-FF5970F5CD09}"/>
              </a:ext>
            </a:extLst>
          </p:cNvPr>
          <p:cNvSpPr txBox="1">
            <a:spLocks/>
          </p:cNvSpPr>
          <p:nvPr/>
        </p:nvSpPr>
        <p:spPr>
          <a:xfrm>
            <a:off x="2390885" y="1690460"/>
            <a:ext cx="7550441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342900" algn="l"/>
              </a:tabLst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Plantea la necesidad de un financiamiento adecuado y suficiente y que la asignación de estos recursos contribuya con la mayor coordinación posible de los servicios de salud y con las metas globales de la Red.</a:t>
            </a: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0683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0"/>
            <a:ext cx="12192000" cy="6728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4B2C715-14FF-5F7B-2448-9E35848A3909}"/>
              </a:ext>
            </a:extLst>
          </p:cNvPr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256A2B5D-267B-9228-5A27-3BFA70E88338}"/>
              </a:ext>
            </a:extLst>
          </p:cNvPr>
          <p:cNvSpPr txBox="1">
            <a:spLocks/>
          </p:cNvSpPr>
          <p:nvPr/>
        </p:nvSpPr>
        <p:spPr>
          <a:xfrm>
            <a:off x="1425742" y="1745934"/>
            <a:ext cx="10100511" cy="4259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Roboto" panose="02000000000000000000" pitchFamily="2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Roboto" panose="02000000000000000000" pitchFamily="2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anose="020B0603020102020204" pitchFamily="34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2" name="1 Título">
            <a:extLst>
              <a:ext uri="{FF2B5EF4-FFF2-40B4-BE49-F238E27FC236}">
                <a16:creationId xmlns:a16="http://schemas.microsoft.com/office/drawing/2014/main" id="{A58DAAD8-3E9F-5DE7-AB75-12C884F18FF7}"/>
              </a:ext>
            </a:extLst>
          </p:cNvPr>
          <p:cNvSpPr txBox="1">
            <a:spLocks/>
          </p:cNvSpPr>
          <p:nvPr/>
        </p:nvSpPr>
        <p:spPr bwMode="auto">
          <a:xfrm>
            <a:off x="545812" y="130097"/>
            <a:ext cx="11176000" cy="12124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EL MAYOR DESAFÍO … PASAR DE LA COMPETENCIA A LA COOPERACIÓN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6982680B-A78B-F911-779E-3C1E8B984B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0965" y="1611525"/>
          <a:ext cx="8858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" r:id="rId4" imgW="1857375" imgH="3995738" progId="">
                  <p:embed/>
                </p:oleObj>
              </mc:Choice>
              <mc:Fallback>
                <p:oleObj name="Imagen" r:id="rId4" imgW="1857375" imgH="3995738" progId="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6982680B-A78B-F911-779E-3C1E8B984B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965" y="1611525"/>
                        <a:ext cx="8858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3">
            <a:extLst>
              <a:ext uri="{FF2B5EF4-FFF2-40B4-BE49-F238E27FC236}">
                <a16:creationId xmlns:a16="http://schemas.microsoft.com/office/drawing/2014/main" id="{60D28C27-6F3A-28C2-F2B7-E94E330E1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102" y="2199783"/>
            <a:ext cx="2182812" cy="480131"/>
          </a:xfrm>
          <a:prstGeom prst="rect">
            <a:avLst/>
          </a:prstGeom>
          <a:noFill/>
          <a:ln>
            <a:noFill/>
          </a:ln>
        </p:spPr>
        <p:txBody>
          <a:bodyPr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laska"/>
                <a:ea typeface="+mn-ea"/>
                <a:cs typeface="+mn-cs"/>
              </a:rPr>
              <a:t>De ...</a:t>
            </a:r>
            <a:r>
              <a:rPr kumimoji="0" lang="es-ES_tradnl" sz="2800" b="0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aska"/>
                <a:ea typeface="+mn-ea"/>
                <a:cs typeface="+mn-cs"/>
              </a:rPr>
              <a:t>  </a:t>
            </a:r>
            <a:endParaRPr kumimoji="0" lang="es-ES_tradnl" sz="2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B9BFC05D-82F2-B269-068F-6A160DA2F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178" y="4207088"/>
            <a:ext cx="3127375" cy="296862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…</a:t>
            </a:r>
            <a:r>
              <a:rPr kumimoji="0" lang="es-ES_tradnl" sz="28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laska"/>
                <a:ea typeface="+mn-ea"/>
                <a:cs typeface="+mn-cs"/>
              </a:rPr>
              <a:t>A</a:t>
            </a:r>
            <a:r>
              <a: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laska"/>
                <a:ea typeface="+mn-ea"/>
                <a:cs typeface="+mn-cs"/>
              </a:rPr>
              <a:t> </a:t>
            </a:r>
            <a:endParaRPr kumimoji="0" lang="es-ES_tradnl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67211F38-B9CB-D6B7-FB48-A3AD2C8C6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139" y="2057495"/>
            <a:ext cx="1030288" cy="7336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4F81BD">
                  <a:gamma/>
                  <a:shade val="36078"/>
                  <a:invGamma/>
                </a:srgbClr>
              </a:gs>
            </a:gsLst>
            <a:lin ang="0" scaled="1"/>
          </a:gra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7FBD96AA-0843-A71E-2927-7978BB42366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93489" y="4319683"/>
            <a:ext cx="1582738" cy="7336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4F81BD"/>
              </a:gs>
              <a:gs pos="100000">
                <a:srgbClr val="4F81BD">
                  <a:gamma/>
                  <a:shade val="36078"/>
                  <a:invGamma/>
                </a:srgbClr>
              </a:gs>
            </a:gsLst>
            <a:lin ang="0" scaled="1"/>
          </a:gradFill>
          <a:ln w="9525">
            <a:solidFill>
              <a:sysClr val="windowText" lastClr="0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3BAC49A8-12E4-F05B-5F2A-871D64F40B6E}"/>
              </a:ext>
            </a:extLst>
          </p:cNvPr>
          <p:cNvGrpSpPr>
            <a:grpSpLocks/>
          </p:cNvGrpSpPr>
          <p:nvPr/>
        </p:nvGrpSpPr>
        <p:grpSpPr bwMode="auto">
          <a:xfrm>
            <a:off x="907315" y="3287925"/>
            <a:ext cx="3160927" cy="3124200"/>
            <a:chOff x="432" y="1824"/>
            <a:chExt cx="2085" cy="2270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BBB9BEE7-94B9-B5B7-517B-80171119AA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824"/>
              <a:ext cx="364" cy="646"/>
              <a:chOff x="1174" y="2298"/>
              <a:chExt cx="364" cy="646"/>
            </a:xfrm>
          </p:grpSpPr>
          <p:grpSp>
            <p:nvGrpSpPr>
              <p:cNvPr id="173" name="Group 9">
                <a:extLst>
                  <a:ext uri="{FF2B5EF4-FFF2-40B4-BE49-F238E27FC236}">
                    <a16:creationId xmlns:a16="http://schemas.microsoft.com/office/drawing/2014/main" id="{6E77FAE9-1D44-5534-DFA7-B838E2FCF1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4" y="2298"/>
                <a:ext cx="364" cy="646"/>
                <a:chOff x="1174" y="2298"/>
                <a:chExt cx="364" cy="646"/>
              </a:xfrm>
            </p:grpSpPr>
            <p:sp>
              <p:nvSpPr>
                <p:cNvPr id="184" name="Freeform 10">
                  <a:extLst>
                    <a:ext uri="{FF2B5EF4-FFF2-40B4-BE49-F238E27FC236}">
                      <a16:creationId xmlns:a16="http://schemas.microsoft.com/office/drawing/2014/main" id="{D14DB7B6-EA68-BE00-12B3-6C107CC66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4" y="2435"/>
                  <a:ext cx="364" cy="91"/>
                </a:xfrm>
                <a:custGeom>
                  <a:avLst/>
                  <a:gdLst>
                    <a:gd name="T0" fmla="*/ 1 w 728"/>
                    <a:gd name="T1" fmla="*/ 1 h 181"/>
                    <a:gd name="T2" fmla="*/ 1 w 728"/>
                    <a:gd name="T3" fmla="*/ 1 h 181"/>
                    <a:gd name="T4" fmla="*/ 1 w 728"/>
                    <a:gd name="T5" fmla="*/ 0 h 181"/>
                    <a:gd name="T6" fmla="*/ 0 w 728"/>
                    <a:gd name="T7" fmla="*/ 1 h 181"/>
                    <a:gd name="T8" fmla="*/ 1 w 728"/>
                    <a:gd name="T9" fmla="*/ 1 h 1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8"/>
                    <a:gd name="T16" fmla="*/ 0 h 181"/>
                    <a:gd name="T17" fmla="*/ 728 w 728"/>
                    <a:gd name="T18" fmla="*/ 181 h 1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8" h="181">
                      <a:moveTo>
                        <a:pt x="538" y="181"/>
                      </a:moveTo>
                      <a:lnTo>
                        <a:pt x="728" y="85"/>
                      </a:lnTo>
                      <a:lnTo>
                        <a:pt x="203" y="0"/>
                      </a:lnTo>
                      <a:lnTo>
                        <a:pt x="0" y="99"/>
                      </a:lnTo>
                      <a:lnTo>
                        <a:pt x="538" y="181"/>
                      </a:lnTo>
                      <a:close/>
                    </a:path>
                  </a:pathLst>
                </a:custGeom>
                <a:solidFill>
                  <a:srgbClr val="5FBF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 11">
                  <a:extLst>
                    <a:ext uri="{FF2B5EF4-FFF2-40B4-BE49-F238E27FC236}">
                      <a16:creationId xmlns:a16="http://schemas.microsoft.com/office/drawing/2014/main" id="{472929A7-7DFA-01FB-C42C-9A5673DA47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5" y="2298"/>
                  <a:ext cx="310" cy="44"/>
                </a:xfrm>
                <a:custGeom>
                  <a:avLst/>
                  <a:gdLst>
                    <a:gd name="T0" fmla="*/ 0 w 606"/>
                    <a:gd name="T1" fmla="*/ 0 h 89"/>
                    <a:gd name="T2" fmla="*/ 0 w 606"/>
                    <a:gd name="T3" fmla="*/ 0 h 89"/>
                    <a:gd name="T4" fmla="*/ 0 w 606"/>
                    <a:gd name="T5" fmla="*/ 0 h 89"/>
                    <a:gd name="T6" fmla="*/ 0 w 606"/>
                    <a:gd name="T7" fmla="*/ 0 h 89"/>
                    <a:gd name="T8" fmla="*/ 0 w 606"/>
                    <a:gd name="T9" fmla="*/ 0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06"/>
                    <a:gd name="T16" fmla="*/ 0 h 89"/>
                    <a:gd name="T17" fmla="*/ 606 w 606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06" h="89">
                      <a:moveTo>
                        <a:pt x="0" y="44"/>
                      </a:moveTo>
                      <a:lnTo>
                        <a:pt x="472" y="89"/>
                      </a:lnTo>
                      <a:lnTo>
                        <a:pt x="606" y="48"/>
                      </a:lnTo>
                      <a:lnTo>
                        <a:pt x="145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5FBF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 12">
                  <a:extLst>
                    <a:ext uri="{FF2B5EF4-FFF2-40B4-BE49-F238E27FC236}">
                      <a16:creationId xmlns:a16="http://schemas.microsoft.com/office/drawing/2014/main" id="{22CAAA52-3FE7-2B68-60E9-69F362F7A6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" y="2322"/>
                  <a:ext cx="67" cy="187"/>
                </a:xfrm>
                <a:custGeom>
                  <a:avLst/>
                  <a:gdLst>
                    <a:gd name="T0" fmla="*/ 0 w 133"/>
                    <a:gd name="T1" fmla="*/ 1 h 373"/>
                    <a:gd name="T2" fmla="*/ 1 w 133"/>
                    <a:gd name="T3" fmla="*/ 0 h 373"/>
                    <a:gd name="T4" fmla="*/ 1 w 133"/>
                    <a:gd name="T5" fmla="*/ 1 h 373"/>
                    <a:gd name="T6" fmla="*/ 0 w 133"/>
                    <a:gd name="T7" fmla="*/ 1 h 373"/>
                    <a:gd name="T8" fmla="*/ 0 w 133"/>
                    <a:gd name="T9" fmla="*/ 1 h 3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3"/>
                    <a:gd name="T16" fmla="*/ 0 h 373"/>
                    <a:gd name="T17" fmla="*/ 133 w 133"/>
                    <a:gd name="T18" fmla="*/ 373 h 3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3" h="373">
                      <a:moveTo>
                        <a:pt x="0" y="39"/>
                      </a:moveTo>
                      <a:lnTo>
                        <a:pt x="133" y="0"/>
                      </a:lnTo>
                      <a:lnTo>
                        <a:pt x="133" y="312"/>
                      </a:lnTo>
                      <a:lnTo>
                        <a:pt x="0" y="373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Freeform 13">
                  <a:extLst>
                    <a:ext uri="{FF2B5EF4-FFF2-40B4-BE49-F238E27FC236}">
                      <a16:creationId xmlns:a16="http://schemas.microsoft.com/office/drawing/2014/main" id="{65BB30C3-EBA8-D37E-A339-550B10EE78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5" y="2320"/>
                  <a:ext cx="244" cy="187"/>
                </a:xfrm>
                <a:custGeom>
                  <a:avLst/>
                  <a:gdLst>
                    <a:gd name="T0" fmla="*/ 0 w 475"/>
                    <a:gd name="T1" fmla="*/ 0 h 375"/>
                    <a:gd name="T2" fmla="*/ 0 w 475"/>
                    <a:gd name="T3" fmla="*/ 0 h 375"/>
                    <a:gd name="T4" fmla="*/ 0 w 475"/>
                    <a:gd name="T5" fmla="*/ 0 h 375"/>
                    <a:gd name="T6" fmla="*/ 0 w 475"/>
                    <a:gd name="T7" fmla="*/ 0 h 375"/>
                    <a:gd name="T8" fmla="*/ 0 w 475"/>
                    <a:gd name="T9" fmla="*/ 0 h 3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5"/>
                    <a:gd name="T16" fmla="*/ 0 h 375"/>
                    <a:gd name="T17" fmla="*/ 475 w 475"/>
                    <a:gd name="T18" fmla="*/ 375 h 3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5" h="375">
                      <a:moveTo>
                        <a:pt x="1" y="0"/>
                      </a:moveTo>
                      <a:lnTo>
                        <a:pt x="475" y="45"/>
                      </a:lnTo>
                      <a:lnTo>
                        <a:pt x="475" y="375"/>
                      </a:lnTo>
                      <a:lnTo>
                        <a:pt x="0" y="29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7FFF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Freeform 14">
                  <a:extLst>
                    <a:ext uri="{FF2B5EF4-FFF2-40B4-BE49-F238E27FC236}">
                      <a16:creationId xmlns:a16="http://schemas.microsoft.com/office/drawing/2014/main" id="{1B4F413D-AA1E-88BD-DA6D-B60C5C7F4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4" y="2477"/>
                  <a:ext cx="94" cy="467"/>
                </a:xfrm>
                <a:custGeom>
                  <a:avLst/>
                  <a:gdLst>
                    <a:gd name="T0" fmla="*/ 0 w 190"/>
                    <a:gd name="T1" fmla="*/ 0 h 927"/>
                    <a:gd name="T2" fmla="*/ 0 w 190"/>
                    <a:gd name="T3" fmla="*/ 0 h 927"/>
                    <a:gd name="T4" fmla="*/ 0 w 190"/>
                    <a:gd name="T5" fmla="*/ 0 h 927"/>
                    <a:gd name="T6" fmla="*/ 0 w 190"/>
                    <a:gd name="T7" fmla="*/ 0 h 927"/>
                    <a:gd name="T8" fmla="*/ 0 w 190"/>
                    <a:gd name="T9" fmla="*/ 0 h 9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0"/>
                    <a:gd name="T16" fmla="*/ 0 h 927"/>
                    <a:gd name="T17" fmla="*/ 190 w 190"/>
                    <a:gd name="T18" fmla="*/ 927 h 9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0" h="927">
                      <a:moveTo>
                        <a:pt x="190" y="0"/>
                      </a:moveTo>
                      <a:lnTo>
                        <a:pt x="0" y="98"/>
                      </a:lnTo>
                      <a:lnTo>
                        <a:pt x="0" y="927"/>
                      </a:lnTo>
                      <a:lnTo>
                        <a:pt x="190" y="808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 15">
                  <a:extLst>
                    <a:ext uri="{FF2B5EF4-FFF2-40B4-BE49-F238E27FC236}">
                      <a16:creationId xmlns:a16="http://schemas.microsoft.com/office/drawing/2014/main" id="{500E51EF-3E76-ACD8-35FA-198456CEDD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4" y="2484"/>
                  <a:ext cx="270" cy="460"/>
                </a:xfrm>
                <a:custGeom>
                  <a:avLst/>
                  <a:gdLst>
                    <a:gd name="T0" fmla="*/ 0 w 540"/>
                    <a:gd name="T1" fmla="*/ 0 h 912"/>
                    <a:gd name="T2" fmla="*/ 1 w 540"/>
                    <a:gd name="T3" fmla="*/ 1 h 912"/>
                    <a:gd name="T4" fmla="*/ 1 w 540"/>
                    <a:gd name="T5" fmla="*/ 1 h 912"/>
                    <a:gd name="T6" fmla="*/ 0 w 540"/>
                    <a:gd name="T7" fmla="*/ 1 h 912"/>
                    <a:gd name="T8" fmla="*/ 0 w 540"/>
                    <a:gd name="T9" fmla="*/ 0 h 9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40"/>
                    <a:gd name="T16" fmla="*/ 0 h 912"/>
                    <a:gd name="T17" fmla="*/ 540 w 540"/>
                    <a:gd name="T18" fmla="*/ 912 h 9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40" h="912">
                      <a:moveTo>
                        <a:pt x="0" y="0"/>
                      </a:moveTo>
                      <a:lnTo>
                        <a:pt x="540" y="83"/>
                      </a:lnTo>
                      <a:lnTo>
                        <a:pt x="538" y="912"/>
                      </a:lnTo>
                      <a:lnTo>
                        <a:pt x="0" y="8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FF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4" name="Group 16">
                <a:extLst>
                  <a:ext uri="{FF2B5EF4-FFF2-40B4-BE49-F238E27FC236}">
                    <a16:creationId xmlns:a16="http://schemas.microsoft.com/office/drawing/2014/main" id="{2DE07243-7FD3-40C5-99B3-EDB3099EF0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04" y="2327"/>
                <a:ext cx="234" cy="272"/>
                <a:chOff x="1204" y="2327"/>
                <a:chExt cx="234" cy="272"/>
              </a:xfrm>
            </p:grpSpPr>
            <p:sp>
              <p:nvSpPr>
                <p:cNvPr id="175" name="Freeform 17">
                  <a:extLst>
                    <a:ext uri="{FF2B5EF4-FFF2-40B4-BE49-F238E27FC236}">
                      <a16:creationId xmlns:a16="http://schemas.microsoft.com/office/drawing/2014/main" id="{C48D89A6-58CD-5C97-F1DA-F6CAF488F4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4" y="2327"/>
                  <a:ext cx="35" cy="17"/>
                </a:xfrm>
                <a:custGeom>
                  <a:avLst/>
                  <a:gdLst>
                    <a:gd name="T0" fmla="*/ 0 w 71"/>
                    <a:gd name="T1" fmla="*/ 0 h 32"/>
                    <a:gd name="T2" fmla="*/ 0 w 71"/>
                    <a:gd name="T3" fmla="*/ 1 h 32"/>
                    <a:gd name="T4" fmla="*/ 0 w 71"/>
                    <a:gd name="T5" fmla="*/ 1 h 32"/>
                    <a:gd name="T6" fmla="*/ 0 w 71"/>
                    <a:gd name="T7" fmla="*/ 1 h 32"/>
                    <a:gd name="T8" fmla="*/ 0 w 71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32"/>
                    <a:gd name="T17" fmla="*/ 71 w 71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32">
                      <a:moveTo>
                        <a:pt x="0" y="0"/>
                      </a:moveTo>
                      <a:lnTo>
                        <a:pt x="71" y="8"/>
                      </a:lnTo>
                      <a:lnTo>
                        <a:pt x="71" y="32"/>
                      </a:lnTo>
                      <a:lnTo>
                        <a:pt x="0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Freeform 18">
                  <a:extLst>
                    <a:ext uri="{FF2B5EF4-FFF2-40B4-BE49-F238E27FC236}">
                      <a16:creationId xmlns:a16="http://schemas.microsoft.com/office/drawing/2014/main" id="{733F16EB-4F75-7087-8434-3ECFCD8F3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49" y="2355"/>
                  <a:ext cx="36" cy="16"/>
                </a:xfrm>
                <a:custGeom>
                  <a:avLst/>
                  <a:gdLst>
                    <a:gd name="T0" fmla="*/ 0 w 71"/>
                    <a:gd name="T1" fmla="*/ 0 h 31"/>
                    <a:gd name="T2" fmla="*/ 0 w 71"/>
                    <a:gd name="T3" fmla="*/ 1 h 31"/>
                    <a:gd name="T4" fmla="*/ 0 w 71"/>
                    <a:gd name="T5" fmla="*/ 1 h 31"/>
                    <a:gd name="T6" fmla="*/ 0 w 71"/>
                    <a:gd name="T7" fmla="*/ 1 h 31"/>
                    <a:gd name="T8" fmla="*/ 0 w 71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31"/>
                    <a:gd name="T17" fmla="*/ 71 w 71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31">
                      <a:moveTo>
                        <a:pt x="0" y="0"/>
                      </a:moveTo>
                      <a:lnTo>
                        <a:pt x="71" y="6"/>
                      </a:lnTo>
                      <a:lnTo>
                        <a:pt x="71" y="31"/>
                      </a:lnTo>
                      <a:lnTo>
                        <a:pt x="0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7" name="Freeform 19">
                  <a:extLst>
                    <a:ext uri="{FF2B5EF4-FFF2-40B4-BE49-F238E27FC236}">
                      <a16:creationId xmlns:a16="http://schemas.microsoft.com/office/drawing/2014/main" id="{094D5735-480F-F2E0-D831-DB25B49704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8" y="2337"/>
                  <a:ext cx="35" cy="16"/>
                </a:xfrm>
                <a:custGeom>
                  <a:avLst/>
                  <a:gdLst>
                    <a:gd name="T0" fmla="*/ 0 w 70"/>
                    <a:gd name="T1" fmla="*/ 0 h 33"/>
                    <a:gd name="T2" fmla="*/ 1 w 70"/>
                    <a:gd name="T3" fmla="*/ 0 h 33"/>
                    <a:gd name="T4" fmla="*/ 1 w 70"/>
                    <a:gd name="T5" fmla="*/ 0 h 33"/>
                    <a:gd name="T6" fmla="*/ 0 w 70"/>
                    <a:gd name="T7" fmla="*/ 0 h 33"/>
                    <a:gd name="T8" fmla="*/ 0 w 70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33"/>
                    <a:gd name="T17" fmla="*/ 70 w 70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33">
                      <a:moveTo>
                        <a:pt x="0" y="0"/>
                      </a:moveTo>
                      <a:lnTo>
                        <a:pt x="70" y="8"/>
                      </a:lnTo>
                      <a:lnTo>
                        <a:pt x="70" y="33"/>
                      </a:lnTo>
                      <a:lnTo>
                        <a:pt x="0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 20">
                  <a:extLst>
                    <a:ext uri="{FF2B5EF4-FFF2-40B4-BE49-F238E27FC236}">
                      <a16:creationId xmlns:a16="http://schemas.microsoft.com/office/drawing/2014/main" id="{6B4A9949-C204-7D67-02CD-6682CE0286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3" y="2342"/>
                  <a:ext cx="37" cy="16"/>
                </a:xfrm>
                <a:custGeom>
                  <a:avLst/>
                  <a:gdLst>
                    <a:gd name="T0" fmla="*/ 0 w 70"/>
                    <a:gd name="T1" fmla="*/ 0 h 31"/>
                    <a:gd name="T2" fmla="*/ 1 w 70"/>
                    <a:gd name="T3" fmla="*/ 1 h 31"/>
                    <a:gd name="T4" fmla="*/ 1 w 70"/>
                    <a:gd name="T5" fmla="*/ 1 h 31"/>
                    <a:gd name="T6" fmla="*/ 0 w 70"/>
                    <a:gd name="T7" fmla="*/ 1 h 31"/>
                    <a:gd name="T8" fmla="*/ 0 w 70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31"/>
                    <a:gd name="T17" fmla="*/ 70 w 70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31">
                      <a:moveTo>
                        <a:pt x="0" y="0"/>
                      </a:moveTo>
                      <a:lnTo>
                        <a:pt x="70" y="6"/>
                      </a:lnTo>
                      <a:lnTo>
                        <a:pt x="70" y="31"/>
                      </a:lnTo>
                      <a:lnTo>
                        <a:pt x="0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 21">
                  <a:extLst>
                    <a:ext uri="{FF2B5EF4-FFF2-40B4-BE49-F238E27FC236}">
                      <a16:creationId xmlns:a16="http://schemas.microsoft.com/office/drawing/2014/main" id="{6898257D-79AD-FCA3-F573-2E10E16668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3" y="2368"/>
                  <a:ext cx="37" cy="15"/>
                </a:xfrm>
                <a:custGeom>
                  <a:avLst/>
                  <a:gdLst>
                    <a:gd name="T0" fmla="*/ 0 w 70"/>
                    <a:gd name="T1" fmla="*/ 0 h 31"/>
                    <a:gd name="T2" fmla="*/ 1 w 70"/>
                    <a:gd name="T3" fmla="*/ 0 h 31"/>
                    <a:gd name="T4" fmla="*/ 1 w 70"/>
                    <a:gd name="T5" fmla="*/ 0 h 31"/>
                    <a:gd name="T6" fmla="*/ 0 w 70"/>
                    <a:gd name="T7" fmla="*/ 0 h 31"/>
                    <a:gd name="T8" fmla="*/ 0 w 70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31"/>
                    <a:gd name="T17" fmla="*/ 70 w 70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31">
                      <a:moveTo>
                        <a:pt x="0" y="0"/>
                      </a:moveTo>
                      <a:lnTo>
                        <a:pt x="70" y="6"/>
                      </a:lnTo>
                      <a:lnTo>
                        <a:pt x="70" y="31"/>
                      </a:lnTo>
                      <a:lnTo>
                        <a:pt x="0" y="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 22">
                  <a:extLst>
                    <a:ext uri="{FF2B5EF4-FFF2-40B4-BE49-F238E27FC236}">
                      <a16:creationId xmlns:a16="http://schemas.microsoft.com/office/drawing/2014/main" id="{39DE414F-EC72-B99C-38E3-B4B576F57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7" y="2391"/>
                  <a:ext cx="35" cy="15"/>
                </a:xfrm>
                <a:custGeom>
                  <a:avLst/>
                  <a:gdLst>
                    <a:gd name="T0" fmla="*/ 0 w 69"/>
                    <a:gd name="T1" fmla="*/ 0 h 32"/>
                    <a:gd name="T2" fmla="*/ 1 w 69"/>
                    <a:gd name="T3" fmla="*/ 1 h 32"/>
                    <a:gd name="T4" fmla="*/ 1 w 69"/>
                    <a:gd name="T5" fmla="*/ 1 h 32"/>
                    <a:gd name="T6" fmla="*/ 0 w 69"/>
                    <a:gd name="T7" fmla="*/ 1 h 32"/>
                    <a:gd name="T8" fmla="*/ 0 w 69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32"/>
                    <a:gd name="T17" fmla="*/ 69 w 69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32">
                      <a:moveTo>
                        <a:pt x="0" y="0"/>
                      </a:moveTo>
                      <a:lnTo>
                        <a:pt x="69" y="7"/>
                      </a:lnTo>
                      <a:lnTo>
                        <a:pt x="69" y="32"/>
                      </a:lnTo>
                      <a:lnTo>
                        <a:pt x="0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 23">
                  <a:extLst>
                    <a:ext uri="{FF2B5EF4-FFF2-40B4-BE49-F238E27FC236}">
                      <a16:creationId xmlns:a16="http://schemas.microsoft.com/office/drawing/2014/main" id="{0DD85141-60A8-043B-7A6F-4A745D576A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3" y="2421"/>
                  <a:ext cx="37" cy="15"/>
                </a:xfrm>
                <a:custGeom>
                  <a:avLst/>
                  <a:gdLst>
                    <a:gd name="T0" fmla="*/ 0 w 70"/>
                    <a:gd name="T1" fmla="*/ 0 h 31"/>
                    <a:gd name="T2" fmla="*/ 1 w 70"/>
                    <a:gd name="T3" fmla="*/ 1 h 31"/>
                    <a:gd name="T4" fmla="*/ 1 w 70"/>
                    <a:gd name="T5" fmla="*/ 1 h 31"/>
                    <a:gd name="T6" fmla="*/ 0 w 70"/>
                    <a:gd name="T7" fmla="*/ 1 h 31"/>
                    <a:gd name="T8" fmla="*/ 0 w 70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31"/>
                    <a:gd name="T17" fmla="*/ 70 w 70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31">
                      <a:moveTo>
                        <a:pt x="0" y="0"/>
                      </a:moveTo>
                      <a:lnTo>
                        <a:pt x="70" y="6"/>
                      </a:lnTo>
                      <a:lnTo>
                        <a:pt x="70" y="31"/>
                      </a:lnTo>
                      <a:lnTo>
                        <a:pt x="0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 24">
                  <a:extLst>
                    <a:ext uri="{FF2B5EF4-FFF2-40B4-BE49-F238E27FC236}">
                      <a16:creationId xmlns:a16="http://schemas.microsoft.com/office/drawing/2014/main" id="{04377649-459F-4666-27D4-44384E4A6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9" y="2532"/>
                  <a:ext cx="37" cy="16"/>
                </a:xfrm>
                <a:custGeom>
                  <a:avLst/>
                  <a:gdLst>
                    <a:gd name="T0" fmla="*/ 0 w 71"/>
                    <a:gd name="T1" fmla="*/ 0 h 33"/>
                    <a:gd name="T2" fmla="*/ 0 w 71"/>
                    <a:gd name="T3" fmla="*/ 0 h 33"/>
                    <a:gd name="T4" fmla="*/ 0 w 71"/>
                    <a:gd name="T5" fmla="*/ 0 h 33"/>
                    <a:gd name="T6" fmla="*/ 0 w 71"/>
                    <a:gd name="T7" fmla="*/ 0 h 33"/>
                    <a:gd name="T8" fmla="*/ 0 w 71"/>
                    <a:gd name="T9" fmla="*/ 0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1"/>
                    <a:gd name="T16" fmla="*/ 0 h 33"/>
                    <a:gd name="T17" fmla="*/ 71 w 71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1" h="33">
                      <a:moveTo>
                        <a:pt x="0" y="0"/>
                      </a:moveTo>
                      <a:lnTo>
                        <a:pt x="71" y="8"/>
                      </a:lnTo>
                      <a:lnTo>
                        <a:pt x="71" y="33"/>
                      </a:lnTo>
                      <a:lnTo>
                        <a:pt x="0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 25">
                  <a:extLst>
                    <a:ext uri="{FF2B5EF4-FFF2-40B4-BE49-F238E27FC236}">
                      <a16:creationId xmlns:a16="http://schemas.microsoft.com/office/drawing/2014/main" id="{C6065578-35C6-5905-0260-F38645FECB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9" y="2583"/>
                  <a:ext cx="39" cy="16"/>
                </a:xfrm>
                <a:custGeom>
                  <a:avLst/>
                  <a:gdLst>
                    <a:gd name="T0" fmla="*/ 0 w 69"/>
                    <a:gd name="T1" fmla="*/ 0 h 31"/>
                    <a:gd name="T2" fmla="*/ 1 w 69"/>
                    <a:gd name="T3" fmla="*/ 1 h 31"/>
                    <a:gd name="T4" fmla="*/ 1 w 69"/>
                    <a:gd name="T5" fmla="*/ 1 h 31"/>
                    <a:gd name="T6" fmla="*/ 0 w 69"/>
                    <a:gd name="T7" fmla="*/ 1 h 31"/>
                    <a:gd name="T8" fmla="*/ 0 w 69"/>
                    <a:gd name="T9" fmla="*/ 0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31"/>
                    <a:gd name="T17" fmla="*/ 69 w 69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31">
                      <a:moveTo>
                        <a:pt x="0" y="0"/>
                      </a:moveTo>
                      <a:lnTo>
                        <a:pt x="69" y="7"/>
                      </a:lnTo>
                      <a:lnTo>
                        <a:pt x="69" y="31"/>
                      </a:lnTo>
                      <a:lnTo>
                        <a:pt x="0" y="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F326CC8A-D225-23E9-3FE2-94F429B9FD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2" y="1824"/>
              <a:ext cx="449" cy="902"/>
              <a:chOff x="1464" y="2209"/>
              <a:chExt cx="449" cy="902"/>
            </a:xfrm>
          </p:grpSpPr>
          <p:grpSp>
            <p:nvGrpSpPr>
              <p:cNvPr id="141" name="Group 27">
                <a:extLst>
                  <a:ext uri="{FF2B5EF4-FFF2-40B4-BE49-F238E27FC236}">
                    <a16:creationId xmlns:a16="http://schemas.microsoft.com/office/drawing/2014/main" id="{358ABF16-E172-7C8A-8F57-DC14472566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64" y="2209"/>
                <a:ext cx="449" cy="902"/>
                <a:chOff x="1464" y="2209"/>
                <a:chExt cx="449" cy="902"/>
              </a:xfrm>
            </p:grpSpPr>
            <p:sp>
              <p:nvSpPr>
                <p:cNvPr id="164" name="Freeform 28">
                  <a:extLst>
                    <a:ext uri="{FF2B5EF4-FFF2-40B4-BE49-F238E27FC236}">
                      <a16:creationId xmlns:a16="http://schemas.microsoft.com/office/drawing/2014/main" id="{EE89FCD4-5082-369E-7B70-491A0E7956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7" y="2466"/>
                  <a:ext cx="446" cy="173"/>
                </a:xfrm>
                <a:custGeom>
                  <a:avLst/>
                  <a:gdLst>
                    <a:gd name="T0" fmla="*/ 0 w 894"/>
                    <a:gd name="T1" fmla="*/ 1 h 345"/>
                    <a:gd name="T2" fmla="*/ 0 w 894"/>
                    <a:gd name="T3" fmla="*/ 1 h 345"/>
                    <a:gd name="T4" fmla="*/ 0 w 894"/>
                    <a:gd name="T5" fmla="*/ 1 h 345"/>
                    <a:gd name="T6" fmla="*/ 0 w 894"/>
                    <a:gd name="T7" fmla="*/ 0 h 345"/>
                    <a:gd name="T8" fmla="*/ 0 w 894"/>
                    <a:gd name="T9" fmla="*/ 1 h 3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94"/>
                    <a:gd name="T16" fmla="*/ 0 h 345"/>
                    <a:gd name="T17" fmla="*/ 894 w 894"/>
                    <a:gd name="T18" fmla="*/ 345 h 3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94" h="345">
                      <a:moveTo>
                        <a:pt x="0" y="253"/>
                      </a:moveTo>
                      <a:lnTo>
                        <a:pt x="505" y="345"/>
                      </a:lnTo>
                      <a:lnTo>
                        <a:pt x="894" y="66"/>
                      </a:lnTo>
                      <a:lnTo>
                        <a:pt x="407" y="0"/>
                      </a:lnTo>
                      <a:lnTo>
                        <a:pt x="0" y="253"/>
                      </a:lnTo>
                      <a:close/>
                    </a:path>
                  </a:pathLst>
                </a:custGeom>
                <a:solidFill>
                  <a:srgbClr val="FF5F1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Freeform 29">
                  <a:extLst>
                    <a:ext uri="{FF2B5EF4-FFF2-40B4-BE49-F238E27FC236}">
                      <a16:creationId xmlns:a16="http://schemas.microsoft.com/office/drawing/2014/main" id="{6709E021-AF54-894C-4C98-93DCF47724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2320"/>
                  <a:ext cx="186" cy="293"/>
                </a:xfrm>
                <a:custGeom>
                  <a:avLst/>
                  <a:gdLst>
                    <a:gd name="T0" fmla="*/ 0 w 372"/>
                    <a:gd name="T1" fmla="*/ 0 h 586"/>
                    <a:gd name="T2" fmla="*/ 1 w 372"/>
                    <a:gd name="T3" fmla="*/ 1 h 586"/>
                    <a:gd name="T4" fmla="*/ 1 w 372"/>
                    <a:gd name="T5" fmla="*/ 1 h 586"/>
                    <a:gd name="T6" fmla="*/ 0 w 372"/>
                    <a:gd name="T7" fmla="*/ 1 h 586"/>
                    <a:gd name="T8" fmla="*/ 0 w 372"/>
                    <a:gd name="T9" fmla="*/ 0 h 5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2"/>
                    <a:gd name="T16" fmla="*/ 0 h 586"/>
                    <a:gd name="T17" fmla="*/ 372 w 372"/>
                    <a:gd name="T18" fmla="*/ 586 h 5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2" h="586">
                      <a:moveTo>
                        <a:pt x="0" y="0"/>
                      </a:moveTo>
                      <a:lnTo>
                        <a:pt x="372" y="29"/>
                      </a:lnTo>
                      <a:lnTo>
                        <a:pt x="372" y="586"/>
                      </a:lnTo>
                      <a:lnTo>
                        <a:pt x="0" y="5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5F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30">
                  <a:extLst>
                    <a:ext uri="{FF2B5EF4-FFF2-40B4-BE49-F238E27FC236}">
                      <a16:creationId xmlns:a16="http://schemas.microsoft.com/office/drawing/2014/main" id="{9AB025C1-9B8B-3773-D440-E3FF78E0DA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1" y="2272"/>
                  <a:ext cx="161" cy="339"/>
                </a:xfrm>
                <a:custGeom>
                  <a:avLst/>
                  <a:gdLst>
                    <a:gd name="T0" fmla="*/ 0 w 321"/>
                    <a:gd name="T1" fmla="*/ 1 h 678"/>
                    <a:gd name="T2" fmla="*/ 0 w 321"/>
                    <a:gd name="T3" fmla="*/ 1 h 678"/>
                    <a:gd name="T4" fmla="*/ 1 w 321"/>
                    <a:gd name="T5" fmla="*/ 1 h 678"/>
                    <a:gd name="T6" fmla="*/ 1 w 321"/>
                    <a:gd name="T7" fmla="*/ 0 h 678"/>
                    <a:gd name="T8" fmla="*/ 0 w 321"/>
                    <a:gd name="T9" fmla="*/ 1 h 6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1"/>
                    <a:gd name="T16" fmla="*/ 0 h 678"/>
                    <a:gd name="T17" fmla="*/ 321 w 321"/>
                    <a:gd name="T18" fmla="*/ 678 h 6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1" h="678">
                      <a:moveTo>
                        <a:pt x="0" y="125"/>
                      </a:moveTo>
                      <a:lnTo>
                        <a:pt x="0" y="678"/>
                      </a:lnTo>
                      <a:lnTo>
                        <a:pt x="321" y="455"/>
                      </a:lnTo>
                      <a:lnTo>
                        <a:pt x="321" y="0"/>
                      </a:lnTo>
                      <a:lnTo>
                        <a:pt x="0" y="125"/>
                      </a:lnTo>
                      <a:close/>
                    </a:path>
                  </a:pathLst>
                </a:custGeom>
                <a:solidFill>
                  <a:srgbClr val="BF3F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31">
                  <a:extLst>
                    <a:ext uri="{FF2B5EF4-FFF2-40B4-BE49-F238E27FC236}">
                      <a16:creationId xmlns:a16="http://schemas.microsoft.com/office/drawing/2014/main" id="{07443CD8-C981-9730-CDE3-FDDD0E119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2259"/>
                  <a:ext cx="352" cy="76"/>
                </a:xfrm>
                <a:custGeom>
                  <a:avLst/>
                  <a:gdLst>
                    <a:gd name="T0" fmla="*/ 0 w 687"/>
                    <a:gd name="T1" fmla="*/ 1 h 151"/>
                    <a:gd name="T2" fmla="*/ 1 w 687"/>
                    <a:gd name="T3" fmla="*/ 1 h 151"/>
                    <a:gd name="T4" fmla="*/ 1 w 687"/>
                    <a:gd name="T5" fmla="*/ 1 h 151"/>
                    <a:gd name="T6" fmla="*/ 1 w 687"/>
                    <a:gd name="T7" fmla="*/ 0 h 151"/>
                    <a:gd name="T8" fmla="*/ 0 w 687"/>
                    <a:gd name="T9" fmla="*/ 1 h 1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87"/>
                    <a:gd name="T16" fmla="*/ 0 h 151"/>
                    <a:gd name="T17" fmla="*/ 687 w 687"/>
                    <a:gd name="T18" fmla="*/ 151 h 1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87" h="151">
                      <a:moveTo>
                        <a:pt x="0" y="122"/>
                      </a:moveTo>
                      <a:lnTo>
                        <a:pt x="366" y="151"/>
                      </a:lnTo>
                      <a:lnTo>
                        <a:pt x="687" y="26"/>
                      </a:lnTo>
                      <a:lnTo>
                        <a:pt x="366" y="0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FF5F1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8" name="Freeform 32">
                  <a:extLst>
                    <a:ext uri="{FF2B5EF4-FFF2-40B4-BE49-F238E27FC236}">
                      <a16:creationId xmlns:a16="http://schemas.microsoft.com/office/drawing/2014/main" id="{42DE7790-6491-6A1F-2A44-5070AD1693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2" y="2209"/>
                  <a:ext cx="251" cy="46"/>
                </a:xfrm>
                <a:custGeom>
                  <a:avLst/>
                  <a:gdLst>
                    <a:gd name="T0" fmla="*/ 0 w 502"/>
                    <a:gd name="T1" fmla="*/ 1 h 91"/>
                    <a:gd name="T2" fmla="*/ 1 w 502"/>
                    <a:gd name="T3" fmla="*/ 1 h 91"/>
                    <a:gd name="T4" fmla="*/ 1 w 502"/>
                    <a:gd name="T5" fmla="*/ 1 h 91"/>
                    <a:gd name="T6" fmla="*/ 1 w 502"/>
                    <a:gd name="T7" fmla="*/ 0 h 91"/>
                    <a:gd name="T8" fmla="*/ 0 w 502"/>
                    <a:gd name="T9" fmla="*/ 1 h 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2"/>
                    <a:gd name="T16" fmla="*/ 0 h 91"/>
                    <a:gd name="T17" fmla="*/ 502 w 502"/>
                    <a:gd name="T18" fmla="*/ 91 h 9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2" h="91">
                      <a:moveTo>
                        <a:pt x="0" y="73"/>
                      </a:moveTo>
                      <a:lnTo>
                        <a:pt x="266" y="91"/>
                      </a:lnTo>
                      <a:lnTo>
                        <a:pt x="502" y="22"/>
                      </a:lnTo>
                      <a:lnTo>
                        <a:pt x="250" y="0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FF5F1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9" name="Freeform 33">
                  <a:extLst>
                    <a:ext uri="{FF2B5EF4-FFF2-40B4-BE49-F238E27FC236}">
                      <a16:creationId xmlns:a16="http://schemas.microsoft.com/office/drawing/2014/main" id="{F2C0D4BC-F57B-8A1F-42AC-DA71EBD823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2" y="2246"/>
                  <a:ext cx="131" cy="70"/>
                </a:xfrm>
                <a:custGeom>
                  <a:avLst/>
                  <a:gdLst>
                    <a:gd name="T0" fmla="*/ 0 w 262"/>
                    <a:gd name="T1" fmla="*/ 0 h 141"/>
                    <a:gd name="T2" fmla="*/ 1 w 262"/>
                    <a:gd name="T3" fmla="*/ 0 h 141"/>
                    <a:gd name="T4" fmla="*/ 1 w 262"/>
                    <a:gd name="T5" fmla="*/ 0 h 141"/>
                    <a:gd name="T6" fmla="*/ 0 w 262"/>
                    <a:gd name="T7" fmla="*/ 0 h 141"/>
                    <a:gd name="T8" fmla="*/ 0 w 262"/>
                    <a:gd name="T9" fmla="*/ 0 h 1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2"/>
                    <a:gd name="T16" fmla="*/ 0 h 141"/>
                    <a:gd name="T17" fmla="*/ 262 w 262"/>
                    <a:gd name="T18" fmla="*/ 141 h 1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2" h="141">
                      <a:moveTo>
                        <a:pt x="0" y="0"/>
                      </a:moveTo>
                      <a:lnTo>
                        <a:pt x="262" y="17"/>
                      </a:lnTo>
                      <a:lnTo>
                        <a:pt x="262" y="141"/>
                      </a:lnTo>
                      <a:lnTo>
                        <a:pt x="0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5F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0" name="Freeform 34">
                  <a:extLst>
                    <a:ext uri="{FF2B5EF4-FFF2-40B4-BE49-F238E27FC236}">
                      <a16:creationId xmlns:a16="http://schemas.microsoft.com/office/drawing/2014/main" id="{A2473FB5-C0F1-E2C3-F6F9-C06DB85BA6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3" y="2221"/>
                  <a:ext cx="120" cy="98"/>
                </a:xfrm>
                <a:custGeom>
                  <a:avLst/>
                  <a:gdLst>
                    <a:gd name="T0" fmla="*/ 0 w 240"/>
                    <a:gd name="T1" fmla="*/ 1 h 192"/>
                    <a:gd name="T2" fmla="*/ 0 w 240"/>
                    <a:gd name="T3" fmla="*/ 1 h 192"/>
                    <a:gd name="T4" fmla="*/ 1 w 240"/>
                    <a:gd name="T5" fmla="*/ 1 h 192"/>
                    <a:gd name="T6" fmla="*/ 1 w 240"/>
                    <a:gd name="T7" fmla="*/ 0 h 192"/>
                    <a:gd name="T8" fmla="*/ 0 w 240"/>
                    <a:gd name="T9" fmla="*/ 1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0"/>
                    <a:gd name="T16" fmla="*/ 0 h 192"/>
                    <a:gd name="T17" fmla="*/ 240 w 240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0" h="192">
                      <a:moveTo>
                        <a:pt x="0" y="69"/>
                      </a:moveTo>
                      <a:lnTo>
                        <a:pt x="0" y="192"/>
                      </a:lnTo>
                      <a:lnTo>
                        <a:pt x="240" y="99"/>
                      </a:lnTo>
                      <a:lnTo>
                        <a:pt x="240" y="0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BF3F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Freeform 35">
                  <a:extLst>
                    <a:ext uri="{FF2B5EF4-FFF2-40B4-BE49-F238E27FC236}">
                      <a16:creationId xmlns:a16="http://schemas.microsoft.com/office/drawing/2014/main" id="{86179F82-73BA-7B53-05CE-050E11AB3D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7" y="2500"/>
                  <a:ext cx="196" cy="611"/>
                </a:xfrm>
                <a:custGeom>
                  <a:avLst/>
                  <a:gdLst>
                    <a:gd name="T0" fmla="*/ 0 w 393"/>
                    <a:gd name="T1" fmla="*/ 0 h 1217"/>
                    <a:gd name="T2" fmla="*/ 0 w 393"/>
                    <a:gd name="T3" fmla="*/ 1 h 1217"/>
                    <a:gd name="T4" fmla="*/ 0 w 393"/>
                    <a:gd name="T5" fmla="*/ 1 h 1217"/>
                    <a:gd name="T6" fmla="*/ 0 w 393"/>
                    <a:gd name="T7" fmla="*/ 1 h 1217"/>
                    <a:gd name="T8" fmla="*/ 0 w 393"/>
                    <a:gd name="T9" fmla="*/ 0 h 12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3"/>
                    <a:gd name="T16" fmla="*/ 0 h 1217"/>
                    <a:gd name="T17" fmla="*/ 393 w 393"/>
                    <a:gd name="T18" fmla="*/ 1217 h 12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3" h="1217">
                      <a:moveTo>
                        <a:pt x="393" y="0"/>
                      </a:moveTo>
                      <a:lnTo>
                        <a:pt x="3" y="281"/>
                      </a:lnTo>
                      <a:lnTo>
                        <a:pt x="0" y="1217"/>
                      </a:lnTo>
                      <a:lnTo>
                        <a:pt x="393" y="851"/>
                      </a:lnTo>
                      <a:lnTo>
                        <a:pt x="393" y="0"/>
                      </a:lnTo>
                      <a:close/>
                    </a:path>
                  </a:pathLst>
                </a:custGeom>
                <a:solidFill>
                  <a:srgbClr val="BF3F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 36">
                  <a:extLst>
                    <a:ext uri="{FF2B5EF4-FFF2-40B4-BE49-F238E27FC236}">
                      <a16:creationId xmlns:a16="http://schemas.microsoft.com/office/drawing/2014/main" id="{788F6B39-8DEC-83E5-2D82-48A45ACFA7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4" y="2593"/>
                  <a:ext cx="254" cy="514"/>
                </a:xfrm>
                <a:custGeom>
                  <a:avLst/>
                  <a:gdLst>
                    <a:gd name="T0" fmla="*/ 0 w 509"/>
                    <a:gd name="T1" fmla="*/ 0 h 1028"/>
                    <a:gd name="T2" fmla="*/ 0 w 509"/>
                    <a:gd name="T3" fmla="*/ 1 h 1028"/>
                    <a:gd name="T4" fmla="*/ 0 w 509"/>
                    <a:gd name="T5" fmla="*/ 1 h 1028"/>
                    <a:gd name="T6" fmla="*/ 0 w 509"/>
                    <a:gd name="T7" fmla="*/ 1 h 1028"/>
                    <a:gd name="T8" fmla="*/ 0 w 509"/>
                    <a:gd name="T9" fmla="*/ 0 h 10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9"/>
                    <a:gd name="T16" fmla="*/ 0 h 1028"/>
                    <a:gd name="T17" fmla="*/ 509 w 509"/>
                    <a:gd name="T18" fmla="*/ 1028 h 102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9" h="1028">
                      <a:moveTo>
                        <a:pt x="5" y="0"/>
                      </a:moveTo>
                      <a:lnTo>
                        <a:pt x="509" y="92"/>
                      </a:lnTo>
                      <a:lnTo>
                        <a:pt x="509" y="1028"/>
                      </a:lnTo>
                      <a:lnTo>
                        <a:pt x="0" y="861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FF5F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" name="Group 37">
                <a:extLst>
                  <a:ext uri="{FF2B5EF4-FFF2-40B4-BE49-F238E27FC236}">
                    <a16:creationId xmlns:a16="http://schemas.microsoft.com/office/drawing/2014/main" id="{01BA320B-67CA-2BC9-7D85-10D777867F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93" y="2328"/>
                <a:ext cx="201" cy="382"/>
                <a:chOff x="1493" y="2328"/>
                <a:chExt cx="201" cy="382"/>
              </a:xfrm>
            </p:grpSpPr>
            <p:grpSp>
              <p:nvGrpSpPr>
                <p:cNvPr id="143" name="Group 38">
                  <a:extLst>
                    <a:ext uri="{FF2B5EF4-FFF2-40B4-BE49-F238E27FC236}">
                      <a16:creationId xmlns:a16="http://schemas.microsoft.com/office/drawing/2014/main" id="{097C3BC6-4848-A0E1-FF41-4E947429DE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40" y="2328"/>
                  <a:ext cx="154" cy="87"/>
                  <a:chOff x="1540" y="2328"/>
                  <a:chExt cx="154" cy="87"/>
                </a:xfrm>
              </p:grpSpPr>
              <p:sp>
                <p:nvSpPr>
                  <p:cNvPr id="160" name="Freeform 39">
                    <a:extLst>
                      <a:ext uri="{FF2B5EF4-FFF2-40B4-BE49-F238E27FC236}">
                        <a16:creationId xmlns:a16="http://schemas.microsoft.com/office/drawing/2014/main" id="{68F886F0-2A7D-5E08-3B11-3C96CE9CB4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0" y="2328"/>
                    <a:ext cx="32" cy="68"/>
                  </a:xfrm>
                  <a:custGeom>
                    <a:avLst/>
                    <a:gdLst>
                      <a:gd name="T0" fmla="*/ 0 w 62"/>
                      <a:gd name="T1" fmla="*/ 0 h 138"/>
                      <a:gd name="T2" fmla="*/ 1 w 62"/>
                      <a:gd name="T3" fmla="*/ 1 h 138"/>
                      <a:gd name="T4" fmla="*/ 1 w 62"/>
                      <a:gd name="T5" fmla="*/ 1 h 138"/>
                      <a:gd name="T6" fmla="*/ 1 w 62"/>
                      <a:gd name="T7" fmla="*/ 1 h 138"/>
                      <a:gd name="T8" fmla="*/ 0 w 62"/>
                      <a:gd name="T9" fmla="*/ 0 h 1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2"/>
                      <a:gd name="T16" fmla="*/ 0 h 138"/>
                      <a:gd name="T17" fmla="*/ 62 w 62"/>
                      <a:gd name="T18" fmla="*/ 138 h 1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2" h="138">
                        <a:moveTo>
                          <a:pt x="0" y="0"/>
                        </a:moveTo>
                        <a:lnTo>
                          <a:pt x="62" y="7"/>
                        </a:lnTo>
                        <a:lnTo>
                          <a:pt x="62" y="138"/>
                        </a:lnTo>
                        <a:lnTo>
                          <a:pt x="1" y="1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1" name="Freeform 40">
                    <a:extLst>
                      <a:ext uri="{FF2B5EF4-FFF2-40B4-BE49-F238E27FC236}">
                        <a16:creationId xmlns:a16="http://schemas.microsoft.com/office/drawing/2014/main" id="{BEA9DEC2-F251-86D4-2BDE-463BA5E7EF0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1" y="2331"/>
                    <a:ext cx="30" cy="73"/>
                  </a:xfrm>
                  <a:custGeom>
                    <a:avLst/>
                    <a:gdLst>
                      <a:gd name="T0" fmla="*/ 0 w 61"/>
                      <a:gd name="T1" fmla="*/ 0 h 140"/>
                      <a:gd name="T2" fmla="*/ 0 w 61"/>
                      <a:gd name="T3" fmla="*/ 1 h 140"/>
                      <a:gd name="T4" fmla="*/ 0 w 61"/>
                      <a:gd name="T5" fmla="*/ 1 h 140"/>
                      <a:gd name="T6" fmla="*/ 0 w 61"/>
                      <a:gd name="T7" fmla="*/ 1 h 140"/>
                      <a:gd name="T8" fmla="*/ 0 w 61"/>
                      <a:gd name="T9" fmla="*/ 0 h 14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140"/>
                      <a:gd name="T17" fmla="*/ 61 w 61"/>
                      <a:gd name="T18" fmla="*/ 140 h 14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140">
                        <a:moveTo>
                          <a:pt x="0" y="0"/>
                        </a:moveTo>
                        <a:lnTo>
                          <a:pt x="61" y="6"/>
                        </a:lnTo>
                        <a:lnTo>
                          <a:pt x="61" y="140"/>
                        </a:lnTo>
                        <a:lnTo>
                          <a:pt x="0" y="1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2" name="Freeform 41">
                    <a:extLst>
                      <a:ext uri="{FF2B5EF4-FFF2-40B4-BE49-F238E27FC236}">
                        <a16:creationId xmlns:a16="http://schemas.microsoft.com/office/drawing/2014/main" id="{B59EFA30-DEE2-DCC9-1067-1B692E462B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1" y="2337"/>
                    <a:ext cx="41" cy="74"/>
                  </a:xfrm>
                  <a:custGeom>
                    <a:avLst/>
                    <a:gdLst>
                      <a:gd name="T0" fmla="*/ 0 w 66"/>
                      <a:gd name="T1" fmla="*/ 0 h 144"/>
                      <a:gd name="T2" fmla="*/ 1 w 66"/>
                      <a:gd name="T3" fmla="*/ 1 h 144"/>
                      <a:gd name="T4" fmla="*/ 1 w 66"/>
                      <a:gd name="T5" fmla="*/ 1 h 144"/>
                      <a:gd name="T6" fmla="*/ 0 w 66"/>
                      <a:gd name="T7" fmla="*/ 1 h 144"/>
                      <a:gd name="T8" fmla="*/ 0 w 66"/>
                      <a:gd name="T9" fmla="*/ 0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6"/>
                      <a:gd name="T16" fmla="*/ 0 h 144"/>
                      <a:gd name="T17" fmla="*/ 66 w 66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6" h="144">
                        <a:moveTo>
                          <a:pt x="0" y="0"/>
                        </a:moveTo>
                        <a:lnTo>
                          <a:pt x="66" y="7"/>
                        </a:lnTo>
                        <a:lnTo>
                          <a:pt x="63" y="144"/>
                        </a:lnTo>
                        <a:lnTo>
                          <a:pt x="0" y="1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63" name="Freeform 42">
                    <a:extLst>
                      <a:ext uri="{FF2B5EF4-FFF2-40B4-BE49-F238E27FC236}">
                        <a16:creationId xmlns:a16="http://schemas.microsoft.com/office/drawing/2014/main" id="{4BB4F778-92D2-2430-9FC2-ADC4643A642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63" y="2338"/>
                    <a:ext cx="31" cy="73"/>
                  </a:xfrm>
                  <a:custGeom>
                    <a:avLst/>
                    <a:gdLst>
                      <a:gd name="T0" fmla="*/ 0 w 61"/>
                      <a:gd name="T1" fmla="*/ 0 h 148"/>
                      <a:gd name="T2" fmla="*/ 1 w 61"/>
                      <a:gd name="T3" fmla="*/ 1 h 148"/>
                      <a:gd name="T4" fmla="*/ 1 w 61"/>
                      <a:gd name="T5" fmla="*/ 1 h 148"/>
                      <a:gd name="T6" fmla="*/ 0 w 61"/>
                      <a:gd name="T7" fmla="*/ 1 h 148"/>
                      <a:gd name="T8" fmla="*/ 0 w 61"/>
                      <a:gd name="T9" fmla="*/ 0 h 1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148"/>
                      <a:gd name="T17" fmla="*/ 61 w 61"/>
                      <a:gd name="T18" fmla="*/ 148 h 1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148">
                        <a:moveTo>
                          <a:pt x="0" y="0"/>
                        </a:moveTo>
                        <a:lnTo>
                          <a:pt x="61" y="7"/>
                        </a:lnTo>
                        <a:lnTo>
                          <a:pt x="61" y="148"/>
                        </a:lnTo>
                        <a:lnTo>
                          <a:pt x="0" y="1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4" name="Group 43">
                  <a:extLst>
                    <a:ext uri="{FF2B5EF4-FFF2-40B4-BE49-F238E27FC236}">
                      <a16:creationId xmlns:a16="http://schemas.microsoft.com/office/drawing/2014/main" id="{4D7DCD9F-1565-A1D6-AA73-4EF2B6467D6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40" y="2410"/>
                  <a:ext cx="153" cy="90"/>
                  <a:chOff x="1540" y="2410"/>
                  <a:chExt cx="153" cy="90"/>
                </a:xfrm>
              </p:grpSpPr>
              <p:sp>
                <p:nvSpPr>
                  <p:cNvPr id="156" name="Freeform 44">
                    <a:extLst>
                      <a:ext uri="{FF2B5EF4-FFF2-40B4-BE49-F238E27FC236}">
                        <a16:creationId xmlns:a16="http://schemas.microsoft.com/office/drawing/2014/main" id="{CB47F158-1F55-61EA-4381-9F4FD87A0F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40" y="2410"/>
                    <a:ext cx="31" cy="72"/>
                  </a:xfrm>
                  <a:custGeom>
                    <a:avLst/>
                    <a:gdLst>
                      <a:gd name="T0" fmla="*/ 0 w 63"/>
                      <a:gd name="T1" fmla="*/ 0 h 143"/>
                      <a:gd name="T2" fmla="*/ 0 w 63"/>
                      <a:gd name="T3" fmla="*/ 0 h 143"/>
                      <a:gd name="T4" fmla="*/ 0 w 63"/>
                      <a:gd name="T5" fmla="*/ 0 h 143"/>
                      <a:gd name="T6" fmla="*/ 0 w 63"/>
                      <a:gd name="T7" fmla="*/ 0 h 143"/>
                      <a:gd name="T8" fmla="*/ 0 w 63"/>
                      <a:gd name="T9" fmla="*/ 0 h 14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143"/>
                      <a:gd name="T17" fmla="*/ 63 w 63"/>
                      <a:gd name="T18" fmla="*/ 143 h 14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143">
                        <a:moveTo>
                          <a:pt x="0" y="0"/>
                        </a:moveTo>
                        <a:lnTo>
                          <a:pt x="63" y="10"/>
                        </a:lnTo>
                        <a:lnTo>
                          <a:pt x="63" y="143"/>
                        </a:lnTo>
                        <a:lnTo>
                          <a:pt x="2" y="1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7" name="Freeform 45">
                    <a:extLst>
                      <a:ext uri="{FF2B5EF4-FFF2-40B4-BE49-F238E27FC236}">
                        <a16:creationId xmlns:a16="http://schemas.microsoft.com/office/drawing/2014/main" id="{6FFF73FF-A071-8336-7C34-545B50F86CF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0" y="2413"/>
                    <a:ext cx="31" cy="75"/>
                  </a:xfrm>
                  <a:custGeom>
                    <a:avLst/>
                    <a:gdLst>
                      <a:gd name="T0" fmla="*/ 0 w 63"/>
                      <a:gd name="T1" fmla="*/ 0 h 144"/>
                      <a:gd name="T2" fmla="*/ 0 w 63"/>
                      <a:gd name="T3" fmla="*/ 1 h 144"/>
                      <a:gd name="T4" fmla="*/ 0 w 63"/>
                      <a:gd name="T5" fmla="*/ 1 h 144"/>
                      <a:gd name="T6" fmla="*/ 0 w 63"/>
                      <a:gd name="T7" fmla="*/ 1 h 144"/>
                      <a:gd name="T8" fmla="*/ 0 w 63"/>
                      <a:gd name="T9" fmla="*/ 0 h 14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3"/>
                      <a:gd name="T16" fmla="*/ 0 h 144"/>
                      <a:gd name="T17" fmla="*/ 63 w 63"/>
                      <a:gd name="T18" fmla="*/ 144 h 14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3" h="144">
                        <a:moveTo>
                          <a:pt x="2" y="0"/>
                        </a:moveTo>
                        <a:lnTo>
                          <a:pt x="63" y="12"/>
                        </a:lnTo>
                        <a:lnTo>
                          <a:pt x="62" y="144"/>
                        </a:lnTo>
                        <a:lnTo>
                          <a:pt x="0" y="133"/>
                        </a:lnTo>
                        <a:lnTo>
                          <a:pt x="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8" name="Freeform 46">
                    <a:extLst>
                      <a:ext uri="{FF2B5EF4-FFF2-40B4-BE49-F238E27FC236}">
                        <a16:creationId xmlns:a16="http://schemas.microsoft.com/office/drawing/2014/main" id="{3794BE3D-0CC4-1E06-36FA-AF95773AE8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1" y="2421"/>
                    <a:ext cx="32" cy="67"/>
                  </a:xfrm>
                  <a:custGeom>
                    <a:avLst/>
                    <a:gdLst>
                      <a:gd name="T0" fmla="*/ 0 w 65"/>
                      <a:gd name="T1" fmla="*/ 0 h 141"/>
                      <a:gd name="T2" fmla="*/ 0 w 65"/>
                      <a:gd name="T3" fmla="*/ 0 h 141"/>
                      <a:gd name="T4" fmla="*/ 0 w 65"/>
                      <a:gd name="T5" fmla="*/ 0 h 141"/>
                      <a:gd name="T6" fmla="*/ 0 w 65"/>
                      <a:gd name="T7" fmla="*/ 0 h 141"/>
                      <a:gd name="T8" fmla="*/ 0 w 65"/>
                      <a:gd name="T9" fmla="*/ 0 h 1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5"/>
                      <a:gd name="T16" fmla="*/ 0 h 141"/>
                      <a:gd name="T17" fmla="*/ 65 w 65"/>
                      <a:gd name="T18" fmla="*/ 141 h 1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5" h="141">
                        <a:moveTo>
                          <a:pt x="0" y="0"/>
                        </a:moveTo>
                        <a:lnTo>
                          <a:pt x="65" y="8"/>
                        </a:lnTo>
                        <a:lnTo>
                          <a:pt x="63" y="141"/>
                        </a:lnTo>
                        <a:lnTo>
                          <a:pt x="0" y="1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9" name="Freeform 47">
                    <a:extLst>
                      <a:ext uri="{FF2B5EF4-FFF2-40B4-BE49-F238E27FC236}">
                        <a16:creationId xmlns:a16="http://schemas.microsoft.com/office/drawing/2014/main" id="{CBF3F29F-5E40-F084-CDAE-403568BF347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62" y="2428"/>
                    <a:ext cx="31" cy="72"/>
                  </a:xfrm>
                  <a:custGeom>
                    <a:avLst/>
                    <a:gdLst>
                      <a:gd name="T0" fmla="*/ 0 w 61"/>
                      <a:gd name="T1" fmla="*/ 0 h 142"/>
                      <a:gd name="T2" fmla="*/ 1 w 61"/>
                      <a:gd name="T3" fmla="*/ 1 h 142"/>
                      <a:gd name="T4" fmla="*/ 1 w 61"/>
                      <a:gd name="T5" fmla="*/ 1 h 142"/>
                      <a:gd name="T6" fmla="*/ 0 w 61"/>
                      <a:gd name="T7" fmla="*/ 1 h 142"/>
                      <a:gd name="T8" fmla="*/ 0 w 61"/>
                      <a:gd name="T9" fmla="*/ 0 h 1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1"/>
                      <a:gd name="T16" fmla="*/ 0 h 142"/>
                      <a:gd name="T17" fmla="*/ 61 w 61"/>
                      <a:gd name="T18" fmla="*/ 142 h 14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1" h="142">
                        <a:moveTo>
                          <a:pt x="0" y="0"/>
                        </a:moveTo>
                        <a:lnTo>
                          <a:pt x="61" y="10"/>
                        </a:lnTo>
                        <a:lnTo>
                          <a:pt x="61" y="142"/>
                        </a:lnTo>
                        <a:lnTo>
                          <a:pt x="0" y="1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45" name="Group 48">
                  <a:extLst>
                    <a:ext uri="{FF2B5EF4-FFF2-40B4-BE49-F238E27FC236}">
                      <a16:creationId xmlns:a16="http://schemas.microsoft.com/office/drawing/2014/main" id="{82A90F46-A4D4-DD28-42F4-B9FF069BA2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93" y="2610"/>
                  <a:ext cx="192" cy="100"/>
                  <a:chOff x="1493" y="2610"/>
                  <a:chExt cx="192" cy="100"/>
                </a:xfrm>
              </p:grpSpPr>
              <p:grpSp>
                <p:nvGrpSpPr>
                  <p:cNvPr id="146" name="Group 49">
                    <a:extLst>
                      <a:ext uri="{FF2B5EF4-FFF2-40B4-BE49-F238E27FC236}">
                        <a16:creationId xmlns:a16="http://schemas.microsoft.com/office/drawing/2014/main" id="{CAD9CDFA-CB50-8BA2-2B5A-DB4AC630A53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93" y="2610"/>
                    <a:ext cx="192" cy="69"/>
                    <a:chOff x="1493" y="2610"/>
                    <a:chExt cx="192" cy="69"/>
                  </a:xfrm>
                </p:grpSpPr>
                <p:sp>
                  <p:nvSpPr>
                    <p:cNvPr id="152" name="Freeform 50">
                      <a:extLst>
                        <a:ext uri="{FF2B5EF4-FFF2-40B4-BE49-F238E27FC236}">
                          <a16:creationId xmlns:a16="http://schemas.microsoft.com/office/drawing/2014/main" id="{CD82AC79-5313-D642-D425-27F125FD2E2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42" y="2621"/>
                      <a:ext cx="41" cy="31"/>
                    </a:xfrm>
                    <a:custGeom>
                      <a:avLst/>
                      <a:gdLst>
                        <a:gd name="T0" fmla="*/ 0 w 84"/>
                        <a:gd name="T1" fmla="*/ 0 h 66"/>
                        <a:gd name="T2" fmla="*/ 0 w 84"/>
                        <a:gd name="T3" fmla="*/ 1 h 66"/>
                        <a:gd name="T4" fmla="*/ 0 w 84"/>
                        <a:gd name="T5" fmla="*/ 1 h 66"/>
                        <a:gd name="T6" fmla="*/ 0 w 84"/>
                        <a:gd name="T7" fmla="*/ 1 h 66"/>
                        <a:gd name="T8" fmla="*/ 0 w 84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66"/>
                        <a:gd name="T17" fmla="*/ 84 w 84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66">
                          <a:moveTo>
                            <a:pt x="2" y="0"/>
                          </a:moveTo>
                          <a:lnTo>
                            <a:pt x="84" y="16"/>
                          </a:lnTo>
                          <a:lnTo>
                            <a:pt x="84" y="66"/>
                          </a:lnTo>
                          <a:lnTo>
                            <a:pt x="0" y="49"/>
                          </a:lnTo>
                          <a:lnTo>
                            <a:pt x="2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3" name="Freeform 51">
                      <a:extLst>
                        <a:ext uri="{FF2B5EF4-FFF2-40B4-BE49-F238E27FC236}">
                          <a16:creationId xmlns:a16="http://schemas.microsoft.com/office/drawing/2014/main" id="{29461E44-37BD-2579-07BA-CFE3EE6D576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93" y="2629"/>
                      <a:ext cx="41" cy="38"/>
                    </a:xfrm>
                    <a:custGeom>
                      <a:avLst/>
                      <a:gdLst>
                        <a:gd name="T0" fmla="*/ 0 w 83"/>
                        <a:gd name="T1" fmla="*/ 0 h 69"/>
                        <a:gd name="T2" fmla="*/ 0 w 83"/>
                        <a:gd name="T3" fmla="*/ 1 h 69"/>
                        <a:gd name="T4" fmla="*/ 0 w 83"/>
                        <a:gd name="T5" fmla="*/ 1 h 69"/>
                        <a:gd name="T6" fmla="*/ 0 w 83"/>
                        <a:gd name="T7" fmla="*/ 1 h 69"/>
                        <a:gd name="T8" fmla="*/ 0 w 83"/>
                        <a:gd name="T9" fmla="*/ 0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3"/>
                        <a:gd name="T16" fmla="*/ 0 h 69"/>
                        <a:gd name="T17" fmla="*/ 83 w 83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3" h="69">
                          <a:moveTo>
                            <a:pt x="0" y="0"/>
                          </a:moveTo>
                          <a:lnTo>
                            <a:pt x="83" y="17"/>
                          </a:lnTo>
                          <a:lnTo>
                            <a:pt x="83" y="69"/>
                          </a:lnTo>
                          <a:lnTo>
                            <a:pt x="0" y="5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4" name="Freeform 52">
                      <a:extLst>
                        <a:ext uri="{FF2B5EF4-FFF2-40B4-BE49-F238E27FC236}">
                          <a16:creationId xmlns:a16="http://schemas.microsoft.com/office/drawing/2014/main" id="{AB7644F3-583E-617C-F15F-3246C25DE84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44" y="2636"/>
                      <a:ext cx="41" cy="39"/>
                    </a:xfrm>
                    <a:custGeom>
                      <a:avLst/>
                      <a:gdLst>
                        <a:gd name="T0" fmla="*/ 0 w 82"/>
                        <a:gd name="T1" fmla="*/ 0 h 69"/>
                        <a:gd name="T2" fmla="*/ 1 w 82"/>
                        <a:gd name="T3" fmla="*/ 0 h 69"/>
                        <a:gd name="T4" fmla="*/ 1 w 82"/>
                        <a:gd name="T5" fmla="*/ 0 h 69"/>
                        <a:gd name="T6" fmla="*/ 0 w 82"/>
                        <a:gd name="T7" fmla="*/ 0 h 69"/>
                        <a:gd name="T8" fmla="*/ 0 w 82"/>
                        <a:gd name="T9" fmla="*/ 0 h 69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2"/>
                        <a:gd name="T16" fmla="*/ 0 h 69"/>
                        <a:gd name="T17" fmla="*/ 82 w 82"/>
                        <a:gd name="T18" fmla="*/ 69 h 69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2" h="69">
                          <a:moveTo>
                            <a:pt x="0" y="0"/>
                          </a:moveTo>
                          <a:lnTo>
                            <a:pt x="82" y="17"/>
                          </a:lnTo>
                          <a:lnTo>
                            <a:pt x="82" y="69"/>
                          </a:lnTo>
                          <a:lnTo>
                            <a:pt x="0" y="5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5" name="Freeform 53">
                      <a:extLst>
                        <a:ext uri="{FF2B5EF4-FFF2-40B4-BE49-F238E27FC236}">
                          <a16:creationId xmlns:a16="http://schemas.microsoft.com/office/drawing/2014/main" id="{E29A802C-5EB8-4C17-CD3A-D7F3BB75C0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93" y="2606"/>
                      <a:ext cx="41" cy="30"/>
                    </a:xfrm>
                    <a:custGeom>
                      <a:avLst/>
                      <a:gdLst>
                        <a:gd name="T0" fmla="*/ 0 w 82"/>
                        <a:gd name="T1" fmla="*/ 0 h 65"/>
                        <a:gd name="T2" fmla="*/ 1 w 82"/>
                        <a:gd name="T3" fmla="*/ 1 h 65"/>
                        <a:gd name="T4" fmla="*/ 1 w 82"/>
                        <a:gd name="T5" fmla="*/ 1 h 65"/>
                        <a:gd name="T6" fmla="*/ 0 w 82"/>
                        <a:gd name="T7" fmla="*/ 1 h 65"/>
                        <a:gd name="T8" fmla="*/ 0 w 82"/>
                        <a:gd name="T9" fmla="*/ 0 h 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2"/>
                        <a:gd name="T16" fmla="*/ 0 h 65"/>
                        <a:gd name="T17" fmla="*/ 82 w 82"/>
                        <a:gd name="T18" fmla="*/ 65 h 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2" h="65">
                          <a:moveTo>
                            <a:pt x="0" y="0"/>
                          </a:moveTo>
                          <a:lnTo>
                            <a:pt x="82" y="16"/>
                          </a:lnTo>
                          <a:lnTo>
                            <a:pt x="82" y="65"/>
                          </a:lnTo>
                          <a:lnTo>
                            <a:pt x="0" y="4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47" name="Group 54">
                    <a:extLst>
                      <a:ext uri="{FF2B5EF4-FFF2-40B4-BE49-F238E27FC236}">
                        <a16:creationId xmlns:a16="http://schemas.microsoft.com/office/drawing/2014/main" id="{FF39F923-E8F3-F32D-C89C-F277B1F9F27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93" y="2646"/>
                    <a:ext cx="192" cy="64"/>
                    <a:chOff x="1493" y="2646"/>
                    <a:chExt cx="192" cy="64"/>
                  </a:xfrm>
                </p:grpSpPr>
                <p:sp>
                  <p:nvSpPr>
                    <p:cNvPr id="148" name="Freeform 55">
                      <a:extLst>
                        <a:ext uri="{FF2B5EF4-FFF2-40B4-BE49-F238E27FC236}">
                          <a16:creationId xmlns:a16="http://schemas.microsoft.com/office/drawing/2014/main" id="{A2BBBD45-51EE-DE8C-79BE-6CCD2E740E2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42" y="2658"/>
                      <a:ext cx="41" cy="32"/>
                    </a:xfrm>
                    <a:custGeom>
                      <a:avLst/>
                      <a:gdLst>
                        <a:gd name="T0" fmla="*/ 0 w 84"/>
                        <a:gd name="T1" fmla="*/ 0 h 67"/>
                        <a:gd name="T2" fmla="*/ 0 w 84"/>
                        <a:gd name="T3" fmla="*/ 0 h 67"/>
                        <a:gd name="T4" fmla="*/ 0 w 84"/>
                        <a:gd name="T5" fmla="*/ 0 h 67"/>
                        <a:gd name="T6" fmla="*/ 0 w 84"/>
                        <a:gd name="T7" fmla="*/ 0 h 67"/>
                        <a:gd name="T8" fmla="*/ 0 w 84"/>
                        <a:gd name="T9" fmla="*/ 0 h 6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4"/>
                        <a:gd name="T16" fmla="*/ 0 h 67"/>
                        <a:gd name="T17" fmla="*/ 84 w 84"/>
                        <a:gd name="T18" fmla="*/ 67 h 6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4" h="67">
                          <a:moveTo>
                            <a:pt x="3" y="0"/>
                          </a:moveTo>
                          <a:lnTo>
                            <a:pt x="84" y="16"/>
                          </a:lnTo>
                          <a:lnTo>
                            <a:pt x="84" y="67"/>
                          </a:lnTo>
                          <a:lnTo>
                            <a:pt x="0" y="51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9" name="Freeform 56">
                      <a:extLst>
                        <a:ext uri="{FF2B5EF4-FFF2-40B4-BE49-F238E27FC236}">
                          <a16:creationId xmlns:a16="http://schemas.microsoft.com/office/drawing/2014/main" id="{3BD56AA9-A194-B231-CD87-8B7FFDE423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92" y="2666"/>
                      <a:ext cx="42" cy="32"/>
                    </a:xfrm>
                    <a:custGeom>
                      <a:avLst/>
                      <a:gdLst>
                        <a:gd name="T0" fmla="*/ 0 w 82"/>
                        <a:gd name="T1" fmla="*/ 0 h 66"/>
                        <a:gd name="T2" fmla="*/ 1 w 82"/>
                        <a:gd name="T3" fmla="*/ 1 h 66"/>
                        <a:gd name="T4" fmla="*/ 1 w 82"/>
                        <a:gd name="T5" fmla="*/ 1 h 66"/>
                        <a:gd name="T6" fmla="*/ 0 w 82"/>
                        <a:gd name="T7" fmla="*/ 1 h 66"/>
                        <a:gd name="T8" fmla="*/ 0 w 82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2"/>
                        <a:gd name="T16" fmla="*/ 0 h 66"/>
                        <a:gd name="T17" fmla="*/ 82 w 82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2" h="66">
                          <a:moveTo>
                            <a:pt x="0" y="0"/>
                          </a:moveTo>
                          <a:lnTo>
                            <a:pt x="82" y="17"/>
                          </a:lnTo>
                          <a:lnTo>
                            <a:pt x="82" y="66"/>
                          </a:lnTo>
                          <a:lnTo>
                            <a:pt x="0" y="5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0" name="Freeform 57">
                      <a:extLst>
                        <a:ext uri="{FF2B5EF4-FFF2-40B4-BE49-F238E27FC236}">
                          <a16:creationId xmlns:a16="http://schemas.microsoft.com/office/drawing/2014/main" id="{F8F67F83-5C68-4ED8-D513-881BA88585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44" y="2674"/>
                      <a:ext cx="41" cy="32"/>
                    </a:xfrm>
                    <a:custGeom>
                      <a:avLst/>
                      <a:gdLst>
                        <a:gd name="T0" fmla="*/ 0 w 82"/>
                        <a:gd name="T1" fmla="*/ 0 h 67"/>
                        <a:gd name="T2" fmla="*/ 1 w 82"/>
                        <a:gd name="T3" fmla="*/ 0 h 67"/>
                        <a:gd name="T4" fmla="*/ 1 w 82"/>
                        <a:gd name="T5" fmla="*/ 0 h 67"/>
                        <a:gd name="T6" fmla="*/ 0 w 82"/>
                        <a:gd name="T7" fmla="*/ 0 h 67"/>
                        <a:gd name="T8" fmla="*/ 0 w 82"/>
                        <a:gd name="T9" fmla="*/ 0 h 6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2"/>
                        <a:gd name="T16" fmla="*/ 0 h 67"/>
                        <a:gd name="T17" fmla="*/ 82 w 82"/>
                        <a:gd name="T18" fmla="*/ 67 h 6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2" h="67">
                          <a:moveTo>
                            <a:pt x="0" y="0"/>
                          </a:moveTo>
                          <a:lnTo>
                            <a:pt x="82" y="18"/>
                          </a:lnTo>
                          <a:lnTo>
                            <a:pt x="82" y="67"/>
                          </a:lnTo>
                          <a:lnTo>
                            <a:pt x="0" y="4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" name="Freeform 58">
                      <a:extLst>
                        <a:ext uri="{FF2B5EF4-FFF2-40B4-BE49-F238E27FC236}">
                          <a16:creationId xmlns:a16="http://schemas.microsoft.com/office/drawing/2014/main" id="{402CD263-99EF-213A-3278-C09587A8D0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93" y="2625"/>
                      <a:ext cx="41" cy="48"/>
                    </a:xfrm>
                    <a:custGeom>
                      <a:avLst/>
                      <a:gdLst>
                        <a:gd name="T0" fmla="*/ 0 w 82"/>
                        <a:gd name="T1" fmla="*/ 0 h 66"/>
                        <a:gd name="T2" fmla="*/ 1 w 82"/>
                        <a:gd name="T3" fmla="*/ 1 h 66"/>
                        <a:gd name="T4" fmla="*/ 1 w 82"/>
                        <a:gd name="T5" fmla="*/ 1 h 66"/>
                        <a:gd name="T6" fmla="*/ 0 w 82"/>
                        <a:gd name="T7" fmla="*/ 1 h 66"/>
                        <a:gd name="T8" fmla="*/ 0 w 82"/>
                        <a:gd name="T9" fmla="*/ 0 h 66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82"/>
                        <a:gd name="T16" fmla="*/ 0 h 66"/>
                        <a:gd name="T17" fmla="*/ 82 w 82"/>
                        <a:gd name="T18" fmla="*/ 66 h 66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82" h="66">
                          <a:moveTo>
                            <a:pt x="0" y="0"/>
                          </a:moveTo>
                          <a:lnTo>
                            <a:pt x="82" y="15"/>
                          </a:lnTo>
                          <a:lnTo>
                            <a:pt x="82" y="66"/>
                          </a:lnTo>
                          <a:lnTo>
                            <a:pt x="0" y="5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  <p:grpSp>
          <p:nvGrpSpPr>
            <p:cNvPr id="24" name="Group 59">
              <a:extLst>
                <a:ext uri="{FF2B5EF4-FFF2-40B4-BE49-F238E27FC236}">
                  <a16:creationId xmlns:a16="http://schemas.microsoft.com/office/drawing/2014/main" id="{BB5EC231-E4A4-5CFB-1CEC-28C4F7BE77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3168"/>
              <a:ext cx="318" cy="813"/>
              <a:chOff x="1753" y="2532"/>
              <a:chExt cx="318" cy="813"/>
            </a:xfrm>
          </p:grpSpPr>
          <p:grpSp>
            <p:nvGrpSpPr>
              <p:cNvPr id="116" name="Group 60">
                <a:extLst>
                  <a:ext uri="{FF2B5EF4-FFF2-40B4-BE49-F238E27FC236}">
                    <a16:creationId xmlns:a16="http://schemas.microsoft.com/office/drawing/2014/main" id="{40C683E9-892A-98B0-C29F-DB59B85512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3" y="2532"/>
                <a:ext cx="318" cy="813"/>
                <a:chOff x="1753" y="2532"/>
                <a:chExt cx="318" cy="813"/>
              </a:xfrm>
            </p:grpSpPr>
            <p:sp>
              <p:nvSpPr>
                <p:cNvPr id="130" name="Freeform 61">
                  <a:extLst>
                    <a:ext uri="{FF2B5EF4-FFF2-40B4-BE49-F238E27FC236}">
                      <a16:creationId xmlns:a16="http://schemas.microsoft.com/office/drawing/2014/main" id="{D8D2D51E-58C0-F870-E7C0-C852101149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2558"/>
                  <a:ext cx="184" cy="68"/>
                </a:xfrm>
                <a:custGeom>
                  <a:avLst/>
                  <a:gdLst>
                    <a:gd name="T0" fmla="*/ 0 w 373"/>
                    <a:gd name="T1" fmla="*/ 0 h 141"/>
                    <a:gd name="T2" fmla="*/ 1 w 373"/>
                    <a:gd name="T3" fmla="*/ 0 h 141"/>
                    <a:gd name="T4" fmla="*/ 1 w 373"/>
                    <a:gd name="T5" fmla="*/ 0 h 141"/>
                    <a:gd name="T6" fmla="*/ 1 w 373"/>
                    <a:gd name="T7" fmla="*/ 0 h 141"/>
                    <a:gd name="T8" fmla="*/ 0 w 373"/>
                    <a:gd name="T9" fmla="*/ 0 h 1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3"/>
                    <a:gd name="T16" fmla="*/ 0 h 141"/>
                    <a:gd name="T17" fmla="*/ 373 w 373"/>
                    <a:gd name="T18" fmla="*/ 141 h 14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3" h="141">
                      <a:moveTo>
                        <a:pt x="0" y="111"/>
                      </a:moveTo>
                      <a:lnTo>
                        <a:pt x="229" y="141"/>
                      </a:lnTo>
                      <a:lnTo>
                        <a:pt x="373" y="21"/>
                      </a:lnTo>
                      <a:lnTo>
                        <a:pt x="156" y="0"/>
                      </a:lnTo>
                      <a:lnTo>
                        <a:pt x="0" y="111"/>
                      </a:lnTo>
                      <a:close/>
                    </a:path>
                  </a:pathLst>
                </a:custGeom>
                <a:solidFill>
                  <a:srgbClr val="00DFF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1" name="Group 62">
                  <a:extLst>
                    <a:ext uri="{FF2B5EF4-FFF2-40B4-BE49-F238E27FC236}">
                      <a16:creationId xmlns:a16="http://schemas.microsoft.com/office/drawing/2014/main" id="{362CDA81-5604-BB76-3ACF-8893C967AD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42" y="2532"/>
                  <a:ext cx="131" cy="85"/>
                  <a:chOff x="1842" y="2532"/>
                  <a:chExt cx="131" cy="85"/>
                </a:xfrm>
              </p:grpSpPr>
              <p:sp>
                <p:nvSpPr>
                  <p:cNvPr id="138" name="Freeform 63">
                    <a:extLst>
                      <a:ext uri="{FF2B5EF4-FFF2-40B4-BE49-F238E27FC236}">
                        <a16:creationId xmlns:a16="http://schemas.microsoft.com/office/drawing/2014/main" id="{72E15B5E-96CD-D7C5-133B-2EDD3FD5DB9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42" y="2565"/>
                    <a:ext cx="79" cy="52"/>
                  </a:xfrm>
                  <a:custGeom>
                    <a:avLst/>
                    <a:gdLst>
                      <a:gd name="T0" fmla="*/ 1 w 158"/>
                      <a:gd name="T1" fmla="*/ 0 h 103"/>
                      <a:gd name="T2" fmla="*/ 1 w 158"/>
                      <a:gd name="T3" fmla="*/ 1 h 103"/>
                      <a:gd name="T4" fmla="*/ 1 w 158"/>
                      <a:gd name="T5" fmla="*/ 1 h 103"/>
                      <a:gd name="T6" fmla="*/ 0 w 158"/>
                      <a:gd name="T7" fmla="*/ 1 h 103"/>
                      <a:gd name="T8" fmla="*/ 1 w 158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8"/>
                      <a:gd name="T16" fmla="*/ 0 h 103"/>
                      <a:gd name="T17" fmla="*/ 158 w 158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8" h="103">
                        <a:moveTo>
                          <a:pt x="1" y="0"/>
                        </a:moveTo>
                        <a:lnTo>
                          <a:pt x="158" y="17"/>
                        </a:lnTo>
                        <a:lnTo>
                          <a:pt x="158" y="103"/>
                        </a:lnTo>
                        <a:lnTo>
                          <a:pt x="0" y="83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BFDF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" name="Freeform 64">
                    <a:extLst>
                      <a:ext uri="{FF2B5EF4-FFF2-40B4-BE49-F238E27FC236}">
                        <a16:creationId xmlns:a16="http://schemas.microsoft.com/office/drawing/2014/main" id="{0C86E60A-C51E-E857-E638-B9DFE64768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21" y="2539"/>
                    <a:ext cx="52" cy="78"/>
                  </a:xfrm>
                  <a:custGeom>
                    <a:avLst/>
                    <a:gdLst>
                      <a:gd name="T0" fmla="*/ 0 w 103"/>
                      <a:gd name="T1" fmla="*/ 1 h 155"/>
                      <a:gd name="T2" fmla="*/ 0 w 103"/>
                      <a:gd name="T3" fmla="*/ 1 h 155"/>
                      <a:gd name="T4" fmla="*/ 1 w 103"/>
                      <a:gd name="T5" fmla="*/ 1 h 155"/>
                      <a:gd name="T6" fmla="*/ 1 w 103"/>
                      <a:gd name="T7" fmla="*/ 0 h 155"/>
                      <a:gd name="T8" fmla="*/ 0 w 103"/>
                      <a:gd name="T9" fmla="*/ 1 h 1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3"/>
                      <a:gd name="T16" fmla="*/ 0 h 155"/>
                      <a:gd name="T17" fmla="*/ 103 w 103"/>
                      <a:gd name="T18" fmla="*/ 155 h 1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3" h="155">
                        <a:moveTo>
                          <a:pt x="0" y="71"/>
                        </a:moveTo>
                        <a:lnTo>
                          <a:pt x="0" y="155"/>
                        </a:lnTo>
                        <a:lnTo>
                          <a:pt x="103" y="71"/>
                        </a:lnTo>
                        <a:lnTo>
                          <a:pt x="103" y="0"/>
                        </a:lnTo>
                        <a:lnTo>
                          <a:pt x="0" y="71"/>
                        </a:lnTo>
                        <a:close/>
                      </a:path>
                    </a:pathLst>
                  </a:custGeom>
                  <a:solidFill>
                    <a:srgbClr val="009FBF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0" name="Freeform 65">
                    <a:extLst>
                      <a:ext uri="{FF2B5EF4-FFF2-40B4-BE49-F238E27FC236}">
                        <a16:creationId xmlns:a16="http://schemas.microsoft.com/office/drawing/2014/main" id="{5987AC75-274E-C777-053A-F954628C41B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43" y="2532"/>
                    <a:ext cx="130" cy="43"/>
                  </a:xfrm>
                  <a:custGeom>
                    <a:avLst/>
                    <a:gdLst>
                      <a:gd name="T0" fmla="*/ 0 w 260"/>
                      <a:gd name="T1" fmla="*/ 1 h 85"/>
                      <a:gd name="T2" fmla="*/ 1 w 260"/>
                      <a:gd name="T3" fmla="*/ 1 h 85"/>
                      <a:gd name="T4" fmla="*/ 1 w 260"/>
                      <a:gd name="T5" fmla="*/ 1 h 85"/>
                      <a:gd name="T6" fmla="*/ 1 w 260"/>
                      <a:gd name="T7" fmla="*/ 0 h 85"/>
                      <a:gd name="T8" fmla="*/ 0 w 260"/>
                      <a:gd name="T9" fmla="*/ 1 h 8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0"/>
                      <a:gd name="T16" fmla="*/ 0 h 85"/>
                      <a:gd name="T17" fmla="*/ 260 w 260"/>
                      <a:gd name="T18" fmla="*/ 85 h 8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0" h="85">
                        <a:moveTo>
                          <a:pt x="0" y="67"/>
                        </a:moveTo>
                        <a:lnTo>
                          <a:pt x="157" y="85"/>
                        </a:lnTo>
                        <a:lnTo>
                          <a:pt x="260" y="15"/>
                        </a:lnTo>
                        <a:lnTo>
                          <a:pt x="106" y="0"/>
                        </a:lnTo>
                        <a:lnTo>
                          <a:pt x="0" y="67"/>
                        </a:lnTo>
                        <a:close/>
                      </a:path>
                    </a:pathLst>
                  </a:custGeom>
                  <a:solidFill>
                    <a:srgbClr val="00DFFF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2" name="Freeform 66">
                  <a:extLst>
                    <a:ext uri="{FF2B5EF4-FFF2-40B4-BE49-F238E27FC236}">
                      <a16:creationId xmlns:a16="http://schemas.microsoft.com/office/drawing/2014/main" id="{5492C6DE-80D9-0732-F1C8-F242B139E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" y="2614"/>
                  <a:ext cx="114" cy="281"/>
                </a:xfrm>
                <a:custGeom>
                  <a:avLst/>
                  <a:gdLst>
                    <a:gd name="T0" fmla="*/ 0 w 227"/>
                    <a:gd name="T1" fmla="*/ 0 h 561"/>
                    <a:gd name="T2" fmla="*/ 1 w 227"/>
                    <a:gd name="T3" fmla="*/ 1 h 561"/>
                    <a:gd name="T4" fmla="*/ 1 w 227"/>
                    <a:gd name="T5" fmla="*/ 1 h 561"/>
                    <a:gd name="T6" fmla="*/ 0 w 227"/>
                    <a:gd name="T7" fmla="*/ 1 h 561"/>
                    <a:gd name="T8" fmla="*/ 0 w 227"/>
                    <a:gd name="T9" fmla="*/ 0 h 5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7"/>
                    <a:gd name="T16" fmla="*/ 0 h 561"/>
                    <a:gd name="T17" fmla="*/ 227 w 227"/>
                    <a:gd name="T18" fmla="*/ 561 h 56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7" h="561">
                      <a:moveTo>
                        <a:pt x="0" y="0"/>
                      </a:moveTo>
                      <a:lnTo>
                        <a:pt x="227" y="28"/>
                      </a:lnTo>
                      <a:lnTo>
                        <a:pt x="227" y="561"/>
                      </a:lnTo>
                      <a:lnTo>
                        <a:pt x="0" y="5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FD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Freeform 67">
                  <a:extLst>
                    <a:ext uri="{FF2B5EF4-FFF2-40B4-BE49-F238E27FC236}">
                      <a16:creationId xmlns:a16="http://schemas.microsoft.com/office/drawing/2014/main" id="{D215A8C5-BE5E-9303-7921-431C5C65E2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7" y="2570"/>
                  <a:ext cx="69" cy="325"/>
                </a:xfrm>
                <a:custGeom>
                  <a:avLst/>
                  <a:gdLst>
                    <a:gd name="T0" fmla="*/ 0 w 144"/>
                    <a:gd name="T1" fmla="*/ 1 h 650"/>
                    <a:gd name="T2" fmla="*/ 0 w 144"/>
                    <a:gd name="T3" fmla="*/ 0 h 650"/>
                    <a:gd name="T4" fmla="*/ 0 w 144"/>
                    <a:gd name="T5" fmla="*/ 1 h 650"/>
                    <a:gd name="T6" fmla="*/ 0 w 144"/>
                    <a:gd name="T7" fmla="*/ 1 h 650"/>
                    <a:gd name="T8" fmla="*/ 0 w 144"/>
                    <a:gd name="T9" fmla="*/ 1 h 6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4"/>
                    <a:gd name="T16" fmla="*/ 0 h 650"/>
                    <a:gd name="T17" fmla="*/ 144 w 144"/>
                    <a:gd name="T18" fmla="*/ 650 h 6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4" h="650">
                      <a:moveTo>
                        <a:pt x="0" y="119"/>
                      </a:moveTo>
                      <a:lnTo>
                        <a:pt x="144" y="0"/>
                      </a:lnTo>
                      <a:lnTo>
                        <a:pt x="144" y="497"/>
                      </a:lnTo>
                      <a:lnTo>
                        <a:pt x="0" y="650"/>
                      </a:lnTo>
                      <a:lnTo>
                        <a:pt x="0" y="119"/>
                      </a:lnTo>
                      <a:close/>
                    </a:path>
                  </a:pathLst>
                </a:custGeom>
                <a:solidFill>
                  <a:srgbClr val="009FB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Freeform 68">
                  <a:extLst>
                    <a:ext uri="{FF2B5EF4-FFF2-40B4-BE49-F238E27FC236}">
                      <a16:creationId xmlns:a16="http://schemas.microsoft.com/office/drawing/2014/main" id="{840D92A3-A2F4-44E3-BC89-DBC87FC32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5" y="2819"/>
                  <a:ext cx="146" cy="231"/>
                </a:xfrm>
                <a:custGeom>
                  <a:avLst/>
                  <a:gdLst>
                    <a:gd name="T0" fmla="*/ 0 w 293"/>
                    <a:gd name="T1" fmla="*/ 0 h 463"/>
                    <a:gd name="T2" fmla="*/ 0 w 293"/>
                    <a:gd name="T3" fmla="*/ 0 h 463"/>
                    <a:gd name="T4" fmla="*/ 0 w 293"/>
                    <a:gd name="T5" fmla="*/ 0 h 463"/>
                    <a:gd name="T6" fmla="*/ 0 w 293"/>
                    <a:gd name="T7" fmla="*/ 0 h 463"/>
                    <a:gd name="T8" fmla="*/ 0 w 293"/>
                    <a:gd name="T9" fmla="*/ 0 h 4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3"/>
                    <a:gd name="T16" fmla="*/ 0 h 463"/>
                    <a:gd name="T17" fmla="*/ 293 w 293"/>
                    <a:gd name="T18" fmla="*/ 463 h 4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3" h="463">
                      <a:moveTo>
                        <a:pt x="147" y="0"/>
                      </a:moveTo>
                      <a:lnTo>
                        <a:pt x="0" y="151"/>
                      </a:lnTo>
                      <a:lnTo>
                        <a:pt x="55" y="463"/>
                      </a:lnTo>
                      <a:lnTo>
                        <a:pt x="293" y="171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Freeform 69">
                  <a:extLst>
                    <a:ext uri="{FF2B5EF4-FFF2-40B4-BE49-F238E27FC236}">
                      <a16:creationId xmlns:a16="http://schemas.microsoft.com/office/drawing/2014/main" id="{92DF4642-F5FF-5FE9-8C6B-6317645FF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3" y="2866"/>
                  <a:ext cx="200" cy="181"/>
                </a:xfrm>
                <a:custGeom>
                  <a:avLst/>
                  <a:gdLst>
                    <a:gd name="T0" fmla="*/ 1 w 399"/>
                    <a:gd name="T1" fmla="*/ 0 h 366"/>
                    <a:gd name="T2" fmla="*/ 1 w 399"/>
                    <a:gd name="T3" fmla="*/ 1 h 366"/>
                    <a:gd name="T4" fmla="*/ 1 w 399"/>
                    <a:gd name="T5" fmla="*/ 1 h 366"/>
                    <a:gd name="T6" fmla="*/ 0 w 399"/>
                    <a:gd name="T7" fmla="*/ 1 h 366"/>
                    <a:gd name="T8" fmla="*/ 1 w 399"/>
                    <a:gd name="T9" fmla="*/ 0 h 3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9"/>
                    <a:gd name="T16" fmla="*/ 0 h 366"/>
                    <a:gd name="T17" fmla="*/ 399 w 399"/>
                    <a:gd name="T18" fmla="*/ 366 h 3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9" h="366">
                      <a:moveTo>
                        <a:pt x="116" y="0"/>
                      </a:moveTo>
                      <a:lnTo>
                        <a:pt x="346" y="54"/>
                      </a:lnTo>
                      <a:lnTo>
                        <a:pt x="399" y="366"/>
                      </a:lnTo>
                      <a:lnTo>
                        <a:pt x="0" y="263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rgbClr val="009FB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Freeform 70">
                  <a:extLst>
                    <a:ext uri="{FF2B5EF4-FFF2-40B4-BE49-F238E27FC236}">
                      <a16:creationId xmlns:a16="http://schemas.microsoft.com/office/drawing/2014/main" id="{BDD029F6-2BB6-7078-7A0D-949180FBD2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1" y="2904"/>
                  <a:ext cx="109" cy="441"/>
                </a:xfrm>
                <a:custGeom>
                  <a:avLst/>
                  <a:gdLst>
                    <a:gd name="T0" fmla="*/ 1 w 238"/>
                    <a:gd name="T1" fmla="*/ 1 h 882"/>
                    <a:gd name="T2" fmla="*/ 1 w 238"/>
                    <a:gd name="T3" fmla="*/ 0 h 882"/>
                    <a:gd name="T4" fmla="*/ 1 w 238"/>
                    <a:gd name="T5" fmla="*/ 1 h 882"/>
                    <a:gd name="T6" fmla="*/ 0 w 238"/>
                    <a:gd name="T7" fmla="*/ 1 h 882"/>
                    <a:gd name="T8" fmla="*/ 1 w 238"/>
                    <a:gd name="T9" fmla="*/ 1 h 8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8"/>
                    <a:gd name="T16" fmla="*/ 0 h 882"/>
                    <a:gd name="T17" fmla="*/ 238 w 238"/>
                    <a:gd name="T18" fmla="*/ 882 h 8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8" h="882">
                      <a:moveTo>
                        <a:pt x="1" y="292"/>
                      </a:moveTo>
                      <a:lnTo>
                        <a:pt x="238" y="0"/>
                      </a:lnTo>
                      <a:lnTo>
                        <a:pt x="238" y="477"/>
                      </a:lnTo>
                      <a:lnTo>
                        <a:pt x="0" y="882"/>
                      </a:lnTo>
                      <a:lnTo>
                        <a:pt x="1" y="292"/>
                      </a:lnTo>
                      <a:close/>
                    </a:path>
                  </a:pathLst>
                </a:custGeom>
                <a:solidFill>
                  <a:srgbClr val="009FB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Freeform 71">
                  <a:extLst>
                    <a:ext uri="{FF2B5EF4-FFF2-40B4-BE49-F238E27FC236}">
                      <a16:creationId xmlns:a16="http://schemas.microsoft.com/office/drawing/2014/main" id="{FE2F72AF-C89B-2E5C-BB8A-0E5E0C055F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3" y="2999"/>
                  <a:ext cx="199" cy="345"/>
                </a:xfrm>
                <a:custGeom>
                  <a:avLst/>
                  <a:gdLst>
                    <a:gd name="T0" fmla="*/ 0 w 398"/>
                    <a:gd name="T1" fmla="*/ 0 h 692"/>
                    <a:gd name="T2" fmla="*/ 1 w 398"/>
                    <a:gd name="T3" fmla="*/ 0 h 692"/>
                    <a:gd name="T4" fmla="*/ 1 w 398"/>
                    <a:gd name="T5" fmla="*/ 0 h 692"/>
                    <a:gd name="T6" fmla="*/ 0 w 398"/>
                    <a:gd name="T7" fmla="*/ 0 h 692"/>
                    <a:gd name="T8" fmla="*/ 0 w 398"/>
                    <a:gd name="T9" fmla="*/ 0 h 6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8"/>
                    <a:gd name="T16" fmla="*/ 0 h 692"/>
                    <a:gd name="T17" fmla="*/ 398 w 398"/>
                    <a:gd name="T18" fmla="*/ 692 h 6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8" h="692">
                      <a:moveTo>
                        <a:pt x="0" y="0"/>
                      </a:moveTo>
                      <a:lnTo>
                        <a:pt x="398" y="102"/>
                      </a:lnTo>
                      <a:lnTo>
                        <a:pt x="398" y="692"/>
                      </a:lnTo>
                      <a:lnTo>
                        <a:pt x="0" y="55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FD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7" name="Group 72">
                <a:extLst>
                  <a:ext uri="{FF2B5EF4-FFF2-40B4-BE49-F238E27FC236}">
                    <a16:creationId xmlns:a16="http://schemas.microsoft.com/office/drawing/2014/main" id="{610FB077-EEC8-0839-AF12-FB9F929D60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30" y="2623"/>
                <a:ext cx="85" cy="186"/>
                <a:chOff x="1830" y="2623"/>
                <a:chExt cx="85" cy="186"/>
              </a:xfrm>
            </p:grpSpPr>
            <p:grpSp>
              <p:nvGrpSpPr>
                <p:cNvPr id="118" name="Group 73">
                  <a:extLst>
                    <a:ext uri="{FF2B5EF4-FFF2-40B4-BE49-F238E27FC236}">
                      <a16:creationId xmlns:a16="http://schemas.microsoft.com/office/drawing/2014/main" id="{FF8EC9F1-609F-F1E6-0B9C-422CD9F686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30" y="2623"/>
                  <a:ext cx="85" cy="64"/>
                  <a:chOff x="1830" y="2623"/>
                  <a:chExt cx="85" cy="64"/>
                </a:xfrm>
              </p:grpSpPr>
              <p:sp>
                <p:nvSpPr>
                  <p:cNvPr id="127" name="Freeform 74">
                    <a:extLst>
                      <a:ext uri="{FF2B5EF4-FFF2-40B4-BE49-F238E27FC236}">
                        <a16:creationId xmlns:a16="http://schemas.microsoft.com/office/drawing/2014/main" id="{F73C54BA-7EF0-4BDB-E47A-2D6BCFBD85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30" y="2623"/>
                    <a:ext cx="18" cy="46"/>
                  </a:xfrm>
                  <a:custGeom>
                    <a:avLst/>
                    <a:gdLst>
                      <a:gd name="T0" fmla="*/ 0 w 36"/>
                      <a:gd name="T1" fmla="*/ 0 h 98"/>
                      <a:gd name="T2" fmla="*/ 1 w 36"/>
                      <a:gd name="T3" fmla="*/ 1 h 98"/>
                      <a:gd name="T4" fmla="*/ 1 w 36"/>
                      <a:gd name="T5" fmla="*/ 1 h 98"/>
                      <a:gd name="T6" fmla="*/ 0 w 36"/>
                      <a:gd name="T7" fmla="*/ 1 h 98"/>
                      <a:gd name="T8" fmla="*/ 0 w 36"/>
                      <a:gd name="T9" fmla="*/ 0 h 9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98"/>
                      <a:gd name="T17" fmla="*/ 36 w 36"/>
                      <a:gd name="T18" fmla="*/ 98 h 9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98">
                        <a:moveTo>
                          <a:pt x="0" y="0"/>
                        </a:moveTo>
                        <a:lnTo>
                          <a:pt x="36" y="4"/>
                        </a:lnTo>
                        <a:lnTo>
                          <a:pt x="36" y="98"/>
                        </a:lnTo>
                        <a:lnTo>
                          <a:pt x="0" y="9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Freeform 75">
                    <a:extLst>
                      <a:ext uri="{FF2B5EF4-FFF2-40B4-BE49-F238E27FC236}">
                        <a16:creationId xmlns:a16="http://schemas.microsoft.com/office/drawing/2014/main" id="{1A993234-99DB-CB14-4DA6-E7C6174FA3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57" y="2630"/>
                    <a:ext cx="22" cy="53"/>
                  </a:xfrm>
                  <a:custGeom>
                    <a:avLst/>
                    <a:gdLst>
                      <a:gd name="T0" fmla="*/ 0 w 36"/>
                      <a:gd name="T1" fmla="*/ 0 h 103"/>
                      <a:gd name="T2" fmla="*/ 1 w 36"/>
                      <a:gd name="T3" fmla="*/ 1 h 103"/>
                      <a:gd name="T4" fmla="*/ 1 w 36"/>
                      <a:gd name="T5" fmla="*/ 1 h 103"/>
                      <a:gd name="T6" fmla="*/ 0 w 36"/>
                      <a:gd name="T7" fmla="*/ 1 h 103"/>
                      <a:gd name="T8" fmla="*/ 0 w 36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103"/>
                      <a:gd name="T17" fmla="*/ 36 w 36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103">
                        <a:moveTo>
                          <a:pt x="0" y="0"/>
                        </a:moveTo>
                        <a:lnTo>
                          <a:pt x="36" y="5"/>
                        </a:lnTo>
                        <a:lnTo>
                          <a:pt x="36" y="103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Freeform 76">
                    <a:extLst>
                      <a:ext uri="{FF2B5EF4-FFF2-40B4-BE49-F238E27FC236}">
                        <a16:creationId xmlns:a16="http://schemas.microsoft.com/office/drawing/2014/main" id="{FE34B8B5-8EEC-2DBF-3D4D-711DB90107D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7" y="2637"/>
                    <a:ext cx="18" cy="50"/>
                  </a:xfrm>
                  <a:custGeom>
                    <a:avLst/>
                    <a:gdLst>
                      <a:gd name="T0" fmla="*/ 0 w 36"/>
                      <a:gd name="T1" fmla="*/ 0 h 101"/>
                      <a:gd name="T2" fmla="*/ 1 w 36"/>
                      <a:gd name="T3" fmla="*/ 0 h 101"/>
                      <a:gd name="T4" fmla="*/ 1 w 36"/>
                      <a:gd name="T5" fmla="*/ 0 h 101"/>
                      <a:gd name="T6" fmla="*/ 0 w 36"/>
                      <a:gd name="T7" fmla="*/ 0 h 101"/>
                      <a:gd name="T8" fmla="*/ 0 w 36"/>
                      <a:gd name="T9" fmla="*/ 0 h 1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101"/>
                      <a:gd name="T17" fmla="*/ 36 w 36"/>
                      <a:gd name="T18" fmla="*/ 101 h 1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101">
                        <a:moveTo>
                          <a:pt x="0" y="0"/>
                        </a:moveTo>
                        <a:lnTo>
                          <a:pt x="36" y="6"/>
                        </a:lnTo>
                        <a:lnTo>
                          <a:pt x="36" y="101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9" name="Group 77">
                  <a:extLst>
                    <a:ext uri="{FF2B5EF4-FFF2-40B4-BE49-F238E27FC236}">
                      <a16:creationId xmlns:a16="http://schemas.microsoft.com/office/drawing/2014/main" id="{DAB6AC74-1444-0E15-B522-E46E96E127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30" y="2679"/>
                  <a:ext cx="85" cy="70"/>
                  <a:chOff x="1830" y="2679"/>
                  <a:chExt cx="85" cy="70"/>
                </a:xfrm>
              </p:grpSpPr>
              <p:sp>
                <p:nvSpPr>
                  <p:cNvPr id="124" name="Freeform 78">
                    <a:extLst>
                      <a:ext uri="{FF2B5EF4-FFF2-40B4-BE49-F238E27FC236}">
                        <a16:creationId xmlns:a16="http://schemas.microsoft.com/office/drawing/2014/main" id="{684237F7-DA89-BFC4-3604-D86DB1C8EE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30" y="2675"/>
                    <a:ext cx="18" cy="61"/>
                  </a:xfrm>
                  <a:custGeom>
                    <a:avLst/>
                    <a:gdLst>
                      <a:gd name="T0" fmla="*/ 0 w 36"/>
                      <a:gd name="T1" fmla="*/ 0 h 101"/>
                      <a:gd name="T2" fmla="*/ 1 w 36"/>
                      <a:gd name="T3" fmla="*/ 1 h 101"/>
                      <a:gd name="T4" fmla="*/ 1 w 36"/>
                      <a:gd name="T5" fmla="*/ 1 h 101"/>
                      <a:gd name="T6" fmla="*/ 0 w 36"/>
                      <a:gd name="T7" fmla="*/ 1 h 101"/>
                      <a:gd name="T8" fmla="*/ 0 w 36"/>
                      <a:gd name="T9" fmla="*/ 0 h 1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101"/>
                      <a:gd name="T17" fmla="*/ 36 w 36"/>
                      <a:gd name="T18" fmla="*/ 101 h 1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101">
                        <a:moveTo>
                          <a:pt x="0" y="0"/>
                        </a:moveTo>
                        <a:lnTo>
                          <a:pt x="36" y="7"/>
                        </a:lnTo>
                        <a:lnTo>
                          <a:pt x="36" y="101"/>
                        </a:lnTo>
                        <a:lnTo>
                          <a:pt x="0" y="9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5" name="Freeform 79">
                    <a:extLst>
                      <a:ext uri="{FF2B5EF4-FFF2-40B4-BE49-F238E27FC236}">
                        <a16:creationId xmlns:a16="http://schemas.microsoft.com/office/drawing/2014/main" id="{31A18F97-D376-05D9-F527-40CAE11D9E7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57" y="2689"/>
                    <a:ext cx="22" cy="54"/>
                  </a:xfrm>
                  <a:custGeom>
                    <a:avLst/>
                    <a:gdLst>
                      <a:gd name="T0" fmla="*/ 0 w 36"/>
                      <a:gd name="T1" fmla="*/ 0 h 102"/>
                      <a:gd name="T2" fmla="*/ 1 w 36"/>
                      <a:gd name="T3" fmla="*/ 1 h 102"/>
                      <a:gd name="T4" fmla="*/ 1 w 36"/>
                      <a:gd name="T5" fmla="*/ 1 h 102"/>
                      <a:gd name="T6" fmla="*/ 0 w 36"/>
                      <a:gd name="T7" fmla="*/ 1 h 102"/>
                      <a:gd name="T8" fmla="*/ 0 w 36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102"/>
                      <a:gd name="T17" fmla="*/ 36 w 36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102">
                        <a:moveTo>
                          <a:pt x="0" y="0"/>
                        </a:moveTo>
                        <a:lnTo>
                          <a:pt x="36" y="8"/>
                        </a:lnTo>
                        <a:lnTo>
                          <a:pt x="36" y="102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6" name="Freeform 80">
                    <a:extLst>
                      <a:ext uri="{FF2B5EF4-FFF2-40B4-BE49-F238E27FC236}">
                        <a16:creationId xmlns:a16="http://schemas.microsoft.com/office/drawing/2014/main" id="{936B2BD9-5D2E-28D7-00A3-EAFD791AAAD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7" y="2697"/>
                    <a:ext cx="18" cy="52"/>
                  </a:xfrm>
                  <a:custGeom>
                    <a:avLst/>
                    <a:gdLst>
                      <a:gd name="T0" fmla="*/ 0 w 36"/>
                      <a:gd name="T1" fmla="*/ 0 h 102"/>
                      <a:gd name="T2" fmla="*/ 1 w 36"/>
                      <a:gd name="T3" fmla="*/ 0 h 102"/>
                      <a:gd name="T4" fmla="*/ 1 w 36"/>
                      <a:gd name="T5" fmla="*/ 0 h 102"/>
                      <a:gd name="T6" fmla="*/ 0 w 36"/>
                      <a:gd name="T7" fmla="*/ 0 h 102"/>
                      <a:gd name="T8" fmla="*/ 0 w 36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102"/>
                      <a:gd name="T17" fmla="*/ 36 w 36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102">
                        <a:moveTo>
                          <a:pt x="0" y="0"/>
                        </a:moveTo>
                        <a:lnTo>
                          <a:pt x="36" y="8"/>
                        </a:lnTo>
                        <a:lnTo>
                          <a:pt x="36" y="102"/>
                        </a:lnTo>
                        <a:lnTo>
                          <a:pt x="0" y="9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0" name="Group 81">
                  <a:extLst>
                    <a:ext uri="{FF2B5EF4-FFF2-40B4-BE49-F238E27FC236}">
                      <a16:creationId xmlns:a16="http://schemas.microsoft.com/office/drawing/2014/main" id="{F876ED98-9D07-7F15-9515-6E214026747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30" y="2744"/>
                  <a:ext cx="85" cy="65"/>
                  <a:chOff x="1830" y="2744"/>
                  <a:chExt cx="85" cy="65"/>
                </a:xfrm>
              </p:grpSpPr>
              <p:sp>
                <p:nvSpPr>
                  <p:cNvPr id="121" name="Freeform 82">
                    <a:extLst>
                      <a:ext uri="{FF2B5EF4-FFF2-40B4-BE49-F238E27FC236}">
                        <a16:creationId xmlns:a16="http://schemas.microsoft.com/office/drawing/2014/main" id="{F13E366F-2FC8-54D6-C69A-FFDACD77BF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30" y="2744"/>
                    <a:ext cx="18" cy="51"/>
                  </a:xfrm>
                  <a:custGeom>
                    <a:avLst/>
                    <a:gdLst>
                      <a:gd name="T0" fmla="*/ 0 w 36"/>
                      <a:gd name="T1" fmla="*/ 0 h 103"/>
                      <a:gd name="T2" fmla="*/ 1 w 36"/>
                      <a:gd name="T3" fmla="*/ 0 h 103"/>
                      <a:gd name="T4" fmla="*/ 1 w 36"/>
                      <a:gd name="T5" fmla="*/ 0 h 103"/>
                      <a:gd name="T6" fmla="*/ 0 w 36"/>
                      <a:gd name="T7" fmla="*/ 0 h 103"/>
                      <a:gd name="T8" fmla="*/ 0 w 36"/>
                      <a:gd name="T9" fmla="*/ 0 h 10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103"/>
                      <a:gd name="T17" fmla="*/ 36 w 36"/>
                      <a:gd name="T18" fmla="*/ 103 h 10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103">
                        <a:moveTo>
                          <a:pt x="0" y="0"/>
                        </a:moveTo>
                        <a:lnTo>
                          <a:pt x="36" y="9"/>
                        </a:lnTo>
                        <a:lnTo>
                          <a:pt x="36" y="103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Freeform 83">
                    <a:extLst>
                      <a:ext uri="{FF2B5EF4-FFF2-40B4-BE49-F238E27FC236}">
                        <a16:creationId xmlns:a16="http://schemas.microsoft.com/office/drawing/2014/main" id="{E0189274-62F4-188E-8693-037415697F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57" y="2751"/>
                    <a:ext cx="22" cy="51"/>
                  </a:xfrm>
                  <a:custGeom>
                    <a:avLst/>
                    <a:gdLst>
                      <a:gd name="T0" fmla="*/ 0 w 36"/>
                      <a:gd name="T1" fmla="*/ 0 h 101"/>
                      <a:gd name="T2" fmla="*/ 1 w 36"/>
                      <a:gd name="T3" fmla="*/ 1 h 101"/>
                      <a:gd name="T4" fmla="*/ 1 w 36"/>
                      <a:gd name="T5" fmla="*/ 1 h 101"/>
                      <a:gd name="T6" fmla="*/ 0 w 36"/>
                      <a:gd name="T7" fmla="*/ 1 h 101"/>
                      <a:gd name="T8" fmla="*/ 0 w 36"/>
                      <a:gd name="T9" fmla="*/ 0 h 10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101"/>
                      <a:gd name="T17" fmla="*/ 36 w 36"/>
                      <a:gd name="T18" fmla="*/ 101 h 10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101">
                        <a:moveTo>
                          <a:pt x="0" y="0"/>
                        </a:moveTo>
                        <a:lnTo>
                          <a:pt x="36" y="6"/>
                        </a:lnTo>
                        <a:lnTo>
                          <a:pt x="36" y="101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3" name="Freeform 84">
                    <a:extLst>
                      <a:ext uri="{FF2B5EF4-FFF2-40B4-BE49-F238E27FC236}">
                        <a16:creationId xmlns:a16="http://schemas.microsoft.com/office/drawing/2014/main" id="{7D9365CE-4EF4-7BA5-92EA-733DBDE6D84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97" y="2758"/>
                    <a:ext cx="18" cy="51"/>
                  </a:xfrm>
                  <a:custGeom>
                    <a:avLst/>
                    <a:gdLst>
                      <a:gd name="T0" fmla="*/ 0 w 36"/>
                      <a:gd name="T1" fmla="*/ 0 h 102"/>
                      <a:gd name="T2" fmla="*/ 1 w 36"/>
                      <a:gd name="T3" fmla="*/ 1 h 102"/>
                      <a:gd name="T4" fmla="*/ 1 w 36"/>
                      <a:gd name="T5" fmla="*/ 1 h 102"/>
                      <a:gd name="T6" fmla="*/ 0 w 36"/>
                      <a:gd name="T7" fmla="*/ 1 h 102"/>
                      <a:gd name="T8" fmla="*/ 0 w 36"/>
                      <a:gd name="T9" fmla="*/ 0 h 1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102"/>
                      <a:gd name="T17" fmla="*/ 36 w 36"/>
                      <a:gd name="T18" fmla="*/ 102 h 1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102">
                        <a:moveTo>
                          <a:pt x="0" y="0"/>
                        </a:moveTo>
                        <a:lnTo>
                          <a:pt x="36" y="8"/>
                        </a:lnTo>
                        <a:lnTo>
                          <a:pt x="36" y="10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5" name="Group 85">
              <a:extLst>
                <a:ext uri="{FF2B5EF4-FFF2-40B4-BE49-F238E27FC236}">
                  <a16:creationId xmlns:a16="http://schemas.microsoft.com/office/drawing/2014/main" id="{E0DFE229-77B1-E2FD-2184-C96E65D408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012"/>
              <a:ext cx="476" cy="996"/>
              <a:chOff x="911" y="2356"/>
              <a:chExt cx="476" cy="996"/>
            </a:xfrm>
          </p:grpSpPr>
          <p:sp>
            <p:nvSpPr>
              <p:cNvPr id="88" name="Freeform 86">
                <a:extLst>
                  <a:ext uri="{FF2B5EF4-FFF2-40B4-BE49-F238E27FC236}">
                    <a16:creationId xmlns:a16="http://schemas.microsoft.com/office/drawing/2014/main" id="{E0455E99-DE81-D534-5C24-E2B8988C6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2416"/>
                <a:ext cx="465" cy="112"/>
              </a:xfrm>
              <a:custGeom>
                <a:avLst/>
                <a:gdLst>
                  <a:gd name="T0" fmla="*/ 0 w 950"/>
                  <a:gd name="T1" fmla="*/ 1 h 218"/>
                  <a:gd name="T2" fmla="*/ 1 w 950"/>
                  <a:gd name="T3" fmla="*/ 1 h 218"/>
                  <a:gd name="T4" fmla="*/ 1 w 950"/>
                  <a:gd name="T5" fmla="*/ 1 h 218"/>
                  <a:gd name="T6" fmla="*/ 1 w 950"/>
                  <a:gd name="T7" fmla="*/ 0 h 218"/>
                  <a:gd name="T8" fmla="*/ 0 w 950"/>
                  <a:gd name="T9" fmla="*/ 1 h 2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50"/>
                  <a:gd name="T16" fmla="*/ 0 h 218"/>
                  <a:gd name="T17" fmla="*/ 950 w 950"/>
                  <a:gd name="T18" fmla="*/ 218 h 2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50" h="218">
                    <a:moveTo>
                      <a:pt x="0" y="130"/>
                    </a:moveTo>
                    <a:lnTo>
                      <a:pt x="541" y="218"/>
                    </a:lnTo>
                    <a:lnTo>
                      <a:pt x="950" y="64"/>
                    </a:lnTo>
                    <a:lnTo>
                      <a:pt x="451" y="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DF3F5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9" name="Freeform 87">
                <a:extLst>
                  <a:ext uri="{FF2B5EF4-FFF2-40B4-BE49-F238E27FC236}">
                    <a16:creationId xmlns:a16="http://schemas.microsoft.com/office/drawing/2014/main" id="{089BA0A0-BB85-120A-E8AB-0C920D70F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2482"/>
                <a:ext cx="270" cy="870"/>
              </a:xfrm>
              <a:custGeom>
                <a:avLst/>
                <a:gdLst>
                  <a:gd name="T0" fmla="*/ 0 w 541"/>
                  <a:gd name="T1" fmla="*/ 0 h 1740"/>
                  <a:gd name="T2" fmla="*/ 1 w 541"/>
                  <a:gd name="T3" fmla="*/ 1 h 1740"/>
                  <a:gd name="T4" fmla="*/ 1 w 541"/>
                  <a:gd name="T5" fmla="*/ 1 h 1740"/>
                  <a:gd name="T6" fmla="*/ 1 w 541"/>
                  <a:gd name="T7" fmla="*/ 1 h 1740"/>
                  <a:gd name="T8" fmla="*/ 1 w 541"/>
                  <a:gd name="T9" fmla="*/ 1 h 1740"/>
                  <a:gd name="T10" fmla="*/ 1 w 541"/>
                  <a:gd name="T11" fmla="*/ 1 h 1740"/>
                  <a:gd name="T12" fmla="*/ 1 w 541"/>
                  <a:gd name="T13" fmla="*/ 1 h 1740"/>
                  <a:gd name="T14" fmla="*/ 1 w 541"/>
                  <a:gd name="T15" fmla="*/ 1 h 1740"/>
                  <a:gd name="T16" fmla="*/ 1 w 541"/>
                  <a:gd name="T17" fmla="*/ 1 h 1740"/>
                  <a:gd name="T18" fmla="*/ 1 w 541"/>
                  <a:gd name="T19" fmla="*/ 1 h 1740"/>
                  <a:gd name="T20" fmla="*/ 1 w 541"/>
                  <a:gd name="T21" fmla="*/ 1 h 1740"/>
                  <a:gd name="T22" fmla="*/ 0 w 541"/>
                  <a:gd name="T23" fmla="*/ 1 h 1740"/>
                  <a:gd name="T24" fmla="*/ 0 w 541"/>
                  <a:gd name="T25" fmla="*/ 0 h 17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1"/>
                  <a:gd name="T40" fmla="*/ 0 h 1740"/>
                  <a:gd name="T41" fmla="*/ 541 w 541"/>
                  <a:gd name="T42" fmla="*/ 1740 h 17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1" h="1740">
                    <a:moveTo>
                      <a:pt x="0" y="0"/>
                    </a:moveTo>
                    <a:lnTo>
                      <a:pt x="541" y="90"/>
                    </a:lnTo>
                    <a:lnTo>
                      <a:pt x="541" y="1740"/>
                    </a:lnTo>
                    <a:lnTo>
                      <a:pt x="426" y="1702"/>
                    </a:lnTo>
                    <a:lnTo>
                      <a:pt x="428" y="1494"/>
                    </a:lnTo>
                    <a:lnTo>
                      <a:pt x="275" y="1434"/>
                    </a:lnTo>
                    <a:lnTo>
                      <a:pt x="275" y="1620"/>
                    </a:lnTo>
                    <a:lnTo>
                      <a:pt x="189" y="1581"/>
                    </a:lnTo>
                    <a:lnTo>
                      <a:pt x="189" y="1396"/>
                    </a:lnTo>
                    <a:lnTo>
                      <a:pt x="68" y="1341"/>
                    </a:lnTo>
                    <a:lnTo>
                      <a:pt x="68" y="1529"/>
                    </a:lnTo>
                    <a:lnTo>
                      <a:pt x="0" y="14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5F7F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88">
                <a:extLst>
                  <a:ext uri="{FF2B5EF4-FFF2-40B4-BE49-F238E27FC236}">
                    <a16:creationId xmlns:a16="http://schemas.microsoft.com/office/drawing/2014/main" id="{F7DEF40A-EDD1-F93D-87AA-103069E8AC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25" y="2356"/>
                <a:ext cx="462" cy="993"/>
                <a:chOff x="925" y="2356"/>
                <a:chExt cx="462" cy="993"/>
              </a:xfrm>
            </p:grpSpPr>
            <p:sp>
              <p:nvSpPr>
                <p:cNvPr id="91" name="Freeform 89">
                  <a:extLst>
                    <a:ext uri="{FF2B5EF4-FFF2-40B4-BE49-F238E27FC236}">
                      <a16:creationId xmlns:a16="http://schemas.microsoft.com/office/drawing/2014/main" id="{8E520DDA-B8E2-F7CF-3A18-29CA30F664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6" y="2446"/>
                  <a:ext cx="201" cy="899"/>
                </a:xfrm>
                <a:custGeom>
                  <a:avLst/>
                  <a:gdLst>
                    <a:gd name="T0" fmla="*/ 0 w 410"/>
                    <a:gd name="T1" fmla="*/ 1 h 1806"/>
                    <a:gd name="T2" fmla="*/ 1 w 410"/>
                    <a:gd name="T3" fmla="*/ 0 h 1806"/>
                    <a:gd name="T4" fmla="*/ 1 w 410"/>
                    <a:gd name="T5" fmla="*/ 1 h 1806"/>
                    <a:gd name="T6" fmla="*/ 0 w 410"/>
                    <a:gd name="T7" fmla="*/ 1 h 1806"/>
                    <a:gd name="T8" fmla="*/ 0 w 410"/>
                    <a:gd name="T9" fmla="*/ 1 h 18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0"/>
                    <a:gd name="T16" fmla="*/ 0 h 1806"/>
                    <a:gd name="T17" fmla="*/ 410 w 410"/>
                    <a:gd name="T18" fmla="*/ 1806 h 18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0" h="1806">
                      <a:moveTo>
                        <a:pt x="0" y="153"/>
                      </a:moveTo>
                      <a:lnTo>
                        <a:pt x="405" y="0"/>
                      </a:lnTo>
                      <a:lnTo>
                        <a:pt x="410" y="1396"/>
                      </a:lnTo>
                      <a:lnTo>
                        <a:pt x="0" y="1806"/>
                      </a:lnTo>
                      <a:lnTo>
                        <a:pt x="0" y="153"/>
                      </a:lnTo>
                      <a:close/>
                    </a:path>
                  </a:pathLst>
                </a:custGeom>
                <a:solidFill>
                  <a:srgbClr val="DF1F3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2" name="Group 90">
                  <a:extLst>
                    <a:ext uri="{FF2B5EF4-FFF2-40B4-BE49-F238E27FC236}">
                      <a16:creationId xmlns:a16="http://schemas.microsoft.com/office/drawing/2014/main" id="{472BC107-82F7-291A-24F2-8E6DA4CB293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54" y="3196"/>
                  <a:ext cx="79" cy="96"/>
                  <a:chOff x="1054" y="3196"/>
                  <a:chExt cx="79" cy="96"/>
                </a:xfrm>
              </p:grpSpPr>
              <p:sp>
                <p:nvSpPr>
                  <p:cNvPr id="114" name="Freeform 91">
                    <a:extLst>
                      <a:ext uri="{FF2B5EF4-FFF2-40B4-BE49-F238E27FC236}">
                        <a16:creationId xmlns:a16="http://schemas.microsoft.com/office/drawing/2014/main" id="{721528DD-76A0-80E7-7E19-763C39BFCEA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8" y="3191"/>
                    <a:ext cx="49" cy="87"/>
                  </a:xfrm>
                  <a:custGeom>
                    <a:avLst/>
                    <a:gdLst>
                      <a:gd name="T0" fmla="*/ 0 w 71"/>
                      <a:gd name="T1" fmla="*/ 0 h 135"/>
                      <a:gd name="T2" fmla="*/ 0 w 71"/>
                      <a:gd name="T3" fmla="*/ 1 h 135"/>
                      <a:gd name="T4" fmla="*/ 0 w 71"/>
                      <a:gd name="T5" fmla="*/ 1 h 135"/>
                      <a:gd name="T6" fmla="*/ 0 w 71"/>
                      <a:gd name="T7" fmla="*/ 1 h 135"/>
                      <a:gd name="T8" fmla="*/ 0 w 71"/>
                      <a:gd name="T9" fmla="*/ 0 h 1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135"/>
                      <a:gd name="T17" fmla="*/ 71 w 71"/>
                      <a:gd name="T18" fmla="*/ 135 h 13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135">
                        <a:moveTo>
                          <a:pt x="0" y="0"/>
                        </a:moveTo>
                        <a:lnTo>
                          <a:pt x="0" y="103"/>
                        </a:lnTo>
                        <a:lnTo>
                          <a:pt x="71" y="135"/>
                        </a:lnTo>
                        <a:lnTo>
                          <a:pt x="71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1F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5" name="Freeform 92">
                    <a:extLst>
                      <a:ext uri="{FF2B5EF4-FFF2-40B4-BE49-F238E27FC236}">
                        <a16:creationId xmlns:a16="http://schemas.microsoft.com/office/drawing/2014/main" id="{4998476A-1B26-6254-E6AD-0A8F940AFB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54" y="3170"/>
                    <a:ext cx="45" cy="118"/>
                  </a:xfrm>
                  <a:custGeom>
                    <a:avLst/>
                    <a:gdLst>
                      <a:gd name="T0" fmla="*/ 0 w 91"/>
                      <a:gd name="T1" fmla="*/ 0 h 193"/>
                      <a:gd name="T2" fmla="*/ 0 w 91"/>
                      <a:gd name="T3" fmla="*/ 0 h 193"/>
                      <a:gd name="T4" fmla="*/ 1 w 91"/>
                      <a:gd name="T5" fmla="*/ 0 h 193"/>
                      <a:gd name="T6" fmla="*/ 1 w 91"/>
                      <a:gd name="T7" fmla="*/ 0 h 193"/>
                      <a:gd name="T8" fmla="*/ 0 w 91"/>
                      <a:gd name="T9" fmla="*/ 0 h 1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1"/>
                      <a:gd name="T16" fmla="*/ 0 h 193"/>
                      <a:gd name="T17" fmla="*/ 91 w 91"/>
                      <a:gd name="T18" fmla="*/ 193 h 1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1" h="193">
                        <a:moveTo>
                          <a:pt x="0" y="0"/>
                        </a:moveTo>
                        <a:lnTo>
                          <a:pt x="0" y="193"/>
                        </a:lnTo>
                        <a:lnTo>
                          <a:pt x="91" y="137"/>
                        </a:lnTo>
                        <a:lnTo>
                          <a:pt x="91" y="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F1F3F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3" name="Group 93">
                  <a:extLst>
                    <a:ext uri="{FF2B5EF4-FFF2-40B4-BE49-F238E27FC236}">
                      <a16:creationId xmlns:a16="http://schemas.microsoft.com/office/drawing/2014/main" id="{F735F4D8-CC0D-5BB6-4201-23055329C0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50" y="3145"/>
                  <a:ext cx="80" cy="98"/>
                  <a:chOff x="950" y="3145"/>
                  <a:chExt cx="80" cy="98"/>
                </a:xfrm>
              </p:grpSpPr>
              <p:sp>
                <p:nvSpPr>
                  <p:cNvPr id="112" name="Freeform 94">
                    <a:extLst>
                      <a:ext uri="{FF2B5EF4-FFF2-40B4-BE49-F238E27FC236}">
                        <a16:creationId xmlns:a16="http://schemas.microsoft.com/office/drawing/2014/main" id="{E15F4DA4-9197-2BBD-33DF-8590A6B24B1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95" y="3146"/>
                    <a:ext cx="35" cy="68"/>
                  </a:xfrm>
                  <a:custGeom>
                    <a:avLst/>
                    <a:gdLst>
                      <a:gd name="T0" fmla="*/ 0 w 71"/>
                      <a:gd name="T1" fmla="*/ 0 h 136"/>
                      <a:gd name="T2" fmla="*/ 0 w 71"/>
                      <a:gd name="T3" fmla="*/ 0 h 136"/>
                      <a:gd name="T4" fmla="*/ 0 w 71"/>
                      <a:gd name="T5" fmla="*/ 0 h 136"/>
                      <a:gd name="T6" fmla="*/ 0 w 71"/>
                      <a:gd name="T7" fmla="*/ 0 h 136"/>
                      <a:gd name="T8" fmla="*/ 0 w 71"/>
                      <a:gd name="T9" fmla="*/ 0 h 13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1"/>
                      <a:gd name="T16" fmla="*/ 0 h 136"/>
                      <a:gd name="T17" fmla="*/ 71 w 71"/>
                      <a:gd name="T18" fmla="*/ 136 h 1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1" h="136">
                        <a:moveTo>
                          <a:pt x="0" y="0"/>
                        </a:moveTo>
                        <a:lnTo>
                          <a:pt x="0" y="104"/>
                        </a:lnTo>
                        <a:lnTo>
                          <a:pt x="71" y="136"/>
                        </a:lnTo>
                        <a:lnTo>
                          <a:pt x="71" y="3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001F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13" name="Freeform 95">
                    <a:extLst>
                      <a:ext uri="{FF2B5EF4-FFF2-40B4-BE49-F238E27FC236}">
                        <a16:creationId xmlns:a16="http://schemas.microsoft.com/office/drawing/2014/main" id="{996BC29A-527C-144F-3FAC-447E9CDBBC7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50" y="3124"/>
                    <a:ext cx="45" cy="98"/>
                  </a:xfrm>
                  <a:custGeom>
                    <a:avLst/>
                    <a:gdLst>
                      <a:gd name="T0" fmla="*/ 0 w 92"/>
                      <a:gd name="T1" fmla="*/ 0 h 195"/>
                      <a:gd name="T2" fmla="*/ 0 w 92"/>
                      <a:gd name="T3" fmla="*/ 1 h 195"/>
                      <a:gd name="T4" fmla="*/ 0 w 92"/>
                      <a:gd name="T5" fmla="*/ 1 h 195"/>
                      <a:gd name="T6" fmla="*/ 0 w 92"/>
                      <a:gd name="T7" fmla="*/ 1 h 195"/>
                      <a:gd name="T8" fmla="*/ 0 w 92"/>
                      <a:gd name="T9" fmla="*/ 0 h 1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92"/>
                      <a:gd name="T16" fmla="*/ 0 h 195"/>
                      <a:gd name="T17" fmla="*/ 92 w 92"/>
                      <a:gd name="T18" fmla="*/ 195 h 1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92" h="195">
                        <a:moveTo>
                          <a:pt x="0" y="0"/>
                        </a:moveTo>
                        <a:lnTo>
                          <a:pt x="0" y="195"/>
                        </a:lnTo>
                        <a:lnTo>
                          <a:pt x="92" y="140"/>
                        </a:lnTo>
                        <a:lnTo>
                          <a:pt x="92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F1F3F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94" name="Group 96">
                  <a:extLst>
                    <a:ext uri="{FF2B5EF4-FFF2-40B4-BE49-F238E27FC236}">
                      <a16:creationId xmlns:a16="http://schemas.microsoft.com/office/drawing/2014/main" id="{9C484736-A381-B3F9-85F0-1616E271667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25" y="2498"/>
                  <a:ext cx="244" cy="692"/>
                  <a:chOff x="925" y="2498"/>
                  <a:chExt cx="244" cy="692"/>
                </a:xfrm>
              </p:grpSpPr>
              <p:sp>
                <p:nvSpPr>
                  <p:cNvPr id="101" name="Freeform 97">
                    <a:extLst>
                      <a:ext uri="{FF2B5EF4-FFF2-40B4-BE49-F238E27FC236}">
                        <a16:creationId xmlns:a16="http://schemas.microsoft.com/office/drawing/2014/main" id="{BB694D0F-B921-7F3D-0585-34F09128CC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32" y="2504"/>
                    <a:ext cx="221" cy="682"/>
                  </a:xfrm>
                  <a:custGeom>
                    <a:avLst/>
                    <a:gdLst>
                      <a:gd name="T0" fmla="*/ 0 w 442"/>
                      <a:gd name="T1" fmla="*/ 0 h 1373"/>
                      <a:gd name="T2" fmla="*/ 1 w 442"/>
                      <a:gd name="T3" fmla="*/ 0 h 1373"/>
                      <a:gd name="T4" fmla="*/ 1 w 442"/>
                      <a:gd name="T5" fmla="*/ 0 h 1373"/>
                      <a:gd name="T6" fmla="*/ 1 w 442"/>
                      <a:gd name="T7" fmla="*/ 0 h 1373"/>
                      <a:gd name="T8" fmla="*/ 0 w 442"/>
                      <a:gd name="T9" fmla="*/ 0 h 137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42"/>
                      <a:gd name="T16" fmla="*/ 0 h 1373"/>
                      <a:gd name="T17" fmla="*/ 442 w 442"/>
                      <a:gd name="T18" fmla="*/ 1373 h 137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42" h="1373">
                        <a:moveTo>
                          <a:pt x="0" y="0"/>
                        </a:moveTo>
                        <a:lnTo>
                          <a:pt x="442" y="73"/>
                        </a:lnTo>
                        <a:lnTo>
                          <a:pt x="442" y="1373"/>
                        </a:lnTo>
                        <a:lnTo>
                          <a:pt x="2" y="118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02" name="Group 98">
                    <a:extLst>
                      <a:ext uri="{FF2B5EF4-FFF2-40B4-BE49-F238E27FC236}">
                        <a16:creationId xmlns:a16="http://schemas.microsoft.com/office/drawing/2014/main" id="{57FF4FE2-93EA-7759-4CEE-FB3AF225370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25" y="2498"/>
                    <a:ext cx="244" cy="678"/>
                    <a:chOff x="925" y="2498"/>
                    <a:chExt cx="244" cy="678"/>
                  </a:xfrm>
                </p:grpSpPr>
                <p:sp>
                  <p:nvSpPr>
                    <p:cNvPr id="103" name="Line 99">
                      <a:extLst>
                        <a:ext uri="{FF2B5EF4-FFF2-40B4-BE49-F238E27FC236}">
                          <a16:creationId xmlns:a16="http://schemas.microsoft.com/office/drawing/2014/main" id="{0F5257CA-B7E7-6839-9CF2-462AA0ACFEF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7" y="3015"/>
                      <a:ext cx="242" cy="82"/>
                    </a:xfrm>
                    <a:prstGeom prst="line">
                      <a:avLst/>
                    </a:prstGeom>
                    <a:noFill/>
                    <a:ln w="7938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4" name="Line 100">
                      <a:extLst>
                        <a:ext uri="{FF2B5EF4-FFF2-40B4-BE49-F238E27FC236}">
                          <a16:creationId xmlns:a16="http://schemas.microsoft.com/office/drawing/2014/main" id="{7D483D97-9C8E-D376-2F02-9E5BFFDC902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5" y="2926"/>
                      <a:ext cx="243" cy="74"/>
                    </a:xfrm>
                    <a:prstGeom prst="line">
                      <a:avLst/>
                    </a:prstGeom>
                    <a:noFill/>
                    <a:ln w="7938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5" name="Line 101">
                      <a:extLst>
                        <a:ext uri="{FF2B5EF4-FFF2-40B4-BE49-F238E27FC236}">
                          <a16:creationId xmlns:a16="http://schemas.microsoft.com/office/drawing/2014/main" id="{E4A223DA-65EF-0447-2F3B-83D377F2C95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1" y="2843"/>
                      <a:ext cx="237" cy="61"/>
                    </a:xfrm>
                    <a:prstGeom prst="line">
                      <a:avLst/>
                    </a:prstGeom>
                    <a:noFill/>
                    <a:ln w="7938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6" name="Line 102">
                      <a:extLst>
                        <a:ext uri="{FF2B5EF4-FFF2-40B4-BE49-F238E27FC236}">
                          <a16:creationId xmlns:a16="http://schemas.microsoft.com/office/drawing/2014/main" id="{701010CD-E95F-0DD7-BCC5-3F7A1D1727D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9" y="2747"/>
                      <a:ext cx="237" cy="60"/>
                    </a:xfrm>
                    <a:prstGeom prst="line">
                      <a:avLst/>
                    </a:prstGeom>
                    <a:noFill/>
                    <a:ln w="7938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7" name="Line 103">
                      <a:extLst>
                        <a:ext uri="{FF2B5EF4-FFF2-40B4-BE49-F238E27FC236}">
                          <a16:creationId xmlns:a16="http://schemas.microsoft.com/office/drawing/2014/main" id="{589C723C-04B2-0A77-281C-C3D2B7AB1D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2" y="2661"/>
                      <a:ext cx="225" cy="48"/>
                    </a:xfrm>
                    <a:prstGeom prst="line">
                      <a:avLst/>
                    </a:prstGeom>
                    <a:noFill/>
                    <a:ln w="7938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8" name="Line 104">
                      <a:extLst>
                        <a:ext uri="{FF2B5EF4-FFF2-40B4-BE49-F238E27FC236}">
                          <a16:creationId xmlns:a16="http://schemas.microsoft.com/office/drawing/2014/main" id="{1134CDBF-86D1-EA59-0F56-B1BE971CB4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25" y="2580"/>
                      <a:ext cx="238" cy="39"/>
                    </a:xfrm>
                    <a:prstGeom prst="line">
                      <a:avLst/>
                    </a:prstGeom>
                    <a:noFill/>
                    <a:ln w="7938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" name="Line 105">
                      <a:extLst>
                        <a:ext uri="{FF2B5EF4-FFF2-40B4-BE49-F238E27FC236}">
                          <a16:creationId xmlns:a16="http://schemas.microsoft.com/office/drawing/2014/main" id="{51756AEF-6EF2-080A-D089-BDA2592ACCA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77" y="2498"/>
                      <a:ext cx="1" cy="629"/>
                    </a:xfrm>
                    <a:prstGeom prst="line">
                      <a:avLst/>
                    </a:prstGeom>
                    <a:noFill/>
                    <a:ln w="7938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0" name="Line 106">
                      <a:extLst>
                        <a:ext uri="{FF2B5EF4-FFF2-40B4-BE49-F238E27FC236}">
                          <a16:creationId xmlns:a16="http://schemas.microsoft.com/office/drawing/2014/main" id="{9EF7BD05-AF6C-1EA9-A1FE-6B33E2F53E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7" y="2513"/>
                      <a:ext cx="1" cy="644"/>
                    </a:xfrm>
                    <a:prstGeom prst="line">
                      <a:avLst/>
                    </a:prstGeom>
                    <a:noFill/>
                    <a:ln w="7938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1" name="Line 107">
                      <a:extLst>
                        <a:ext uri="{FF2B5EF4-FFF2-40B4-BE49-F238E27FC236}">
                          <a16:creationId xmlns:a16="http://schemas.microsoft.com/office/drawing/2014/main" id="{B39F16D2-A7D5-C98A-347C-C39D6F01C9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91" y="2520"/>
                      <a:ext cx="0" cy="652"/>
                    </a:xfrm>
                    <a:prstGeom prst="line">
                      <a:avLst/>
                    </a:prstGeom>
                    <a:noFill/>
                    <a:ln w="7938">
                      <a:solidFill>
                        <a:srgbClr val="FF5F7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95" name="Group 108">
                  <a:extLst>
                    <a:ext uri="{FF2B5EF4-FFF2-40B4-BE49-F238E27FC236}">
                      <a16:creationId xmlns:a16="http://schemas.microsoft.com/office/drawing/2014/main" id="{5F754105-03F1-73B3-9B70-3525CD2957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17" y="2356"/>
                  <a:ext cx="279" cy="140"/>
                  <a:chOff x="1017" y="2356"/>
                  <a:chExt cx="279" cy="140"/>
                </a:xfrm>
              </p:grpSpPr>
              <p:grpSp>
                <p:nvGrpSpPr>
                  <p:cNvPr id="96" name="Group 109">
                    <a:extLst>
                      <a:ext uri="{FF2B5EF4-FFF2-40B4-BE49-F238E27FC236}">
                        <a16:creationId xmlns:a16="http://schemas.microsoft.com/office/drawing/2014/main" id="{A6146D44-C6B8-A675-B9A3-B73DBCEFD30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17" y="2356"/>
                    <a:ext cx="279" cy="140"/>
                    <a:chOff x="1017" y="2356"/>
                    <a:chExt cx="279" cy="140"/>
                  </a:xfrm>
                </p:grpSpPr>
                <p:sp>
                  <p:nvSpPr>
                    <p:cNvPr id="98" name="Freeform 110">
                      <a:extLst>
                        <a:ext uri="{FF2B5EF4-FFF2-40B4-BE49-F238E27FC236}">
                          <a16:creationId xmlns:a16="http://schemas.microsoft.com/office/drawing/2014/main" id="{76AB6740-F9A2-0BE2-4525-C2CF716379E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17" y="2356"/>
                      <a:ext cx="279" cy="54"/>
                    </a:xfrm>
                    <a:custGeom>
                      <a:avLst/>
                      <a:gdLst>
                        <a:gd name="T0" fmla="*/ 0 w 568"/>
                        <a:gd name="T1" fmla="*/ 0 h 111"/>
                        <a:gd name="T2" fmla="*/ 1 w 568"/>
                        <a:gd name="T3" fmla="*/ 0 h 111"/>
                        <a:gd name="T4" fmla="*/ 1 w 568"/>
                        <a:gd name="T5" fmla="*/ 0 h 111"/>
                        <a:gd name="T6" fmla="*/ 1 w 568"/>
                        <a:gd name="T7" fmla="*/ 0 h 111"/>
                        <a:gd name="T8" fmla="*/ 0 w 568"/>
                        <a:gd name="T9" fmla="*/ 0 h 11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68"/>
                        <a:gd name="T16" fmla="*/ 0 h 111"/>
                        <a:gd name="T17" fmla="*/ 568 w 568"/>
                        <a:gd name="T18" fmla="*/ 111 h 11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68" h="111">
                          <a:moveTo>
                            <a:pt x="0" y="72"/>
                          </a:moveTo>
                          <a:lnTo>
                            <a:pt x="330" y="111"/>
                          </a:lnTo>
                          <a:lnTo>
                            <a:pt x="568" y="36"/>
                          </a:lnTo>
                          <a:lnTo>
                            <a:pt x="247" y="0"/>
                          </a:lnTo>
                          <a:lnTo>
                            <a:pt x="0" y="72"/>
                          </a:lnTo>
                          <a:close/>
                        </a:path>
                      </a:pathLst>
                    </a:custGeom>
                    <a:solidFill>
                      <a:srgbClr val="DF3F5F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Freeform 111">
                      <a:extLst>
                        <a:ext uri="{FF2B5EF4-FFF2-40B4-BE49-F238E27FC236}">
                          <a16:creationId xmlns:a16="http://schemas.microsoft.com/office/drawing/2014/main" id="{D450E52B-3D07-4DBB-06A0-65657A5187F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77" y="2378"/>
                      <a:ext cx="108" cy="118"/>
                    </a:xfrm>
                    <a:custGeom>
                      <a:avLst/>
                      <a:gdLst>
                        <a:gd name="T0" fmla="*/ 0 w 235"/>
                        <a:gd name="T1" fmla="*/ 1 h 243"/>
                        <a:gd name="T2" fmla="*/ 0 w 235"/>
                        <a:gd name="T3" fmla="*/ 0 h 243"/>
                        <a:gd name="T4" fmla="*/ 0 w 235"/>
                        <a:gd name="T5" fmla="*/ 1 h 243"/>
                        <a:gd name="T6" fmla="*/ 0 w 235"/>
                        <a:gd name="T7" fmla="*/ 1 h 243"/>
                        <a:gd name="T8" fmla="*/ 0 w 235"/>
                        <a:gd name="T9" fmla="*/ 1 h 24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5"/>
                        <a:gd name="T16" fmla="*/ 0 h 243"/>
                        <a:gd name="T17" fmla="*/ 235 w 235"/>
                        <a:gd name="T18" fmla="*/ 243 h 24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5" h="243">
                          <a:moveTo>
                            <a:pt x="0" y="75"/>
                          </a:moveTo>
                          <a:lnTo>
                            <a:pt x="235" y="0"/>
                          </a:lnTo>
                          <a:lnTo>
                            <a:pt x="235" y="154"/>
                          </a:lnTo>
                          <a:lnTo>
                            <a:pt x="0" y="243"/>
                          </a:lnTo>
                          <a:lnTo>
                            <a:pt x="0" y="75"/>
                          </a:lnTo>
                          <a:close/>
                        </a:path>
                      </a:pathLst>
                    </a:custGeom>
                    <a:solidFill>
                      <a:srgbClr val="DF1F3F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0" name="Freeform 112">
                      <a:extLst>
                        <a:ext uri="{FF2B5EF4-FFF2-40B4-BE49-F238E27FC236}">
                          <a16:creationId xmlns:a16="http://schemas.microsoft.com/office/drawing/2014/main" id="{19AA02DB-61C2-0B9F-FB7A-28100F2BD0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17" y="2393"/>
                      <a:ext cx="160" cy="103"/>
                    </a:xfrm>
                    <a:custGeom>
                      <a:avLst/>
                      <a:gdLst>
                        <a:gd name="T0" fmla="*/ 1 w 329"/>
                        <a:gd name="T1" fmla="*/ 1 h 207"/>
                        <a:gd name="T2" fmla="*/ 1 w 329"/>
                        <a:gd name="T3" fmla="*/ 1 h 207"/>
                        <a:gd name="T4" fmla="*/ 0 w 329"/>
                        <a:gd name="T5" fmla="*/ 1 h 207"/>
                        <a:gd name="T6" fmla="*/ 0 w 329"/>
                        <a:gd name="T7" fmla="*/ 0 h 207"/>
                        <a:gd name="T8" fmla="*/ 1 w 329"/>
                        <a:gd name="T9" fmla="*/ 1 h 20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329"/>
                        <a:gd name="T16" fmla="*/ 0 h 207"/>
                        <a:gd name="T17" fmla="*/ 329 w 329"/>
                        <a:gd name="T18" fmla="*/ 207 h 20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329" h="207">
                          <a:moveTo>
                            <a:pt x="329" y="39"/>
                          </a:moveTo>
                          <a:lnTo>
                            <a:pt x="329" y="207"/>
                          </a:lnTo>
                          <a:lnTo>
                            <a:pt x="0" y="160"/>
                          </a:lnTo>
                          <a:lnTo>
                            <a:pt x="0" y="0"/>
                          </a:lnTo>
                          <a:lnTo>
                            <a:pt x="329" y="39"/>
                          </a:lnTo>
                          <a:close/>
                        </a:path>
                      </a:pathLst>
                    </a:custGeom>
                    <a:solidFill>
                      <a:srgbClr val="FF5F7F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CO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97" name="Freeform 113">
                    <a:extLst>
                      <a:ext uri="{FF2B5EF4-FFF2-40B4-BE49-F238E27FC236}">
                        <a16:creationId xmlns:a16="http://schemas.microsoft.com/office/drawing/2014/main" id="{6BB8FD5A-89C7-84BE-3B8E-F3BF494DABF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9" y="2413"/>
                    <a:ext cx="90" cy="24"/>
                  </a:xfrm>
                  <a:custGeom>
                    <a:avLst/>
                    <a:gdLst>
                      <a:gd name="T0" fmla="*/ 1 w 189"/>
                      <a:gd name="T1" fmla="*/ 0 h 49"/>
                      <a:gd name="T2" fmla="*/ 1 w 189"/>
                      <a:gd name="T3" fmla="*/ 1 h 49"/>
                      <a:gd name="T4" fmla="*/ 1 w 189"/>
                      <a:gd name="T5" fmla="*/ 1 h 49"/>
                      <a:gd name="T6" fmla="*/ 0 w 189"/>
                      <a:gd name="T7" fmla="*/ 1 h 49"/>
                      <a:gd name="T8" fmla="*/ 1 w 189"/>
                      <a:gd name="T9" fmla="*/ 0 h 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89"/>
                      <a:gd name="T16" fmla="*/ 0 h 49"/>
                      <a:gd name="T17" fmla="*/ 189 w 189"/>
                      <a:gd name="T18" fmla="*/ 49 h 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89" h="49">
                        <a:moveTo>
                          <a:pt x="1" y="0"/>
                        </a:moveTo>
                        <a:lnTo>
                          <a:pt x="189" y="19"/>
                        </a:lnTo>
                        <a:lnTo>
                          <a:pt x="189" y="49"/>
                        </a:lnTo>
                        <a:lnTo>
                          <a:pt x="0" y="31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6" name="Group 114">
              <a:extLst>
                <a:ext uri="{FF2B5EF4-FFF2-40B4-BE49-F238E27FC236}">
                  <a16:creationId xmlns:a16="http://schemas.microsoft.com/office/drawing/2014/main" id="{B918E0CF-F1A7-C188-A84A-526FCA8521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3216"/>
              <a:ext cx="458" cy="796"/>
              <a:chOff x="1222" y="2674"/>
              <a:chExt cx="458" cy="796"/>
            </a:xfrm>
          </p:grpSpPr>
          <p:grpSp>
            <p:nvGrpSpPr>
              <p:cNvPr id="75" name="Group 115">
                <a:extLst>
                  <a:ext uri="{FF2B5EF4-FFF2-40B4-BE49-F238E27FC236}">
                    <a16:creationId xmlns:a16="http://schemas.microsoft.com/office/drawing/2014/main" id="{1F94334C-AD0D-4688-6D5E-8069579E28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22" y="2674"/>
                <a:ext cx="458" cy="796"/>
                <a:chOff x="1222" y="2674"/>
                <a:chExt cx="458" cy="796"/>
              </a:xfrm>
            </p:grpSpPr>
            <p:sp>
              <p:nvSpPr>
                <p:cNvPr id="81" name="Freeform 116">
                  <a:extLst>
                    <a:ext uri="{FF2B5EF4-FFF2-40B4-BE49-F238E27FC236}">
                      <a16:creationId xmlns:a16="http://schemas.microsoft.com/office/drawing/2014/main" id="{5F2EB6E0-D0CC-3C26-9039-30ED7EFA8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2" y="2687"/>
                  <a:ext cx="447" cy="217"/>
                </a:xfrm>
                <a:custGeom>
                  <a:avLst/>
                  <a:gdLst>
                    <a:gd name="T0" fmla="*/ 0 w 907"/>
                    <a:gd name="T1" fmla="*/ 1 h 431"/>
                    <a:gd name="T2" fmla="*/ 0 w 907"/>
                    <a:gd name="T3" fmla="*/ 1 h 431"/>
                    <a:gd name="T4" fmla="*/ 0 w 907"/>
                    <a:gd name="T5" fmla="*/ 1 h 431"/>
                    <a:gd name="T6" fmla="*/ 0 w 907"/>
                    <a:gd name="T7" fmla="*/ 0 h 431"/>
                    <a:gd name="T8" fmla="*/ 0 w 907"/>
                    <a:gd name="T9" fmla="*/ 1 h 4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7"/>
                    <a:gd name="T16" fmla="*/ 0 h 431"/>
                    <a:gd name="T17" fmla="*/ 907 w 907"/>
                    <a:gd name="T18" fmla="*/ 431 h 4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7" h="431">
                      <a:moveTo>
                        <a:pt x="0" y="317"/>
                      </a:moveTo>
                      <a:lnTo>
                        <a:pt x="438" y="431"/>
                      </a:lnTo>
                      <a:lnTo>
                        <a:pt x="907" y="79"/>
                      </a:lnTo>
                      <a:lnTo>
                        <a:pt x="528" y="0"/>
                      </a:lnTo>
                      <a:lnTo>
                        <a:pt x="0" y="317"/>
                      </a:lnTo>
                      <a:close/>
                    </a:path>
                  </a:pathLst>
                </a:custGeom>
                <a:solidFill>
                  <a:srgbClr val="DF9FF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117">
                  <a:extLst>
                    <a:ext uri="{FF2B5EF4-FFF2-40B4-BE49-F238E27FC236}">
                      <a16:creationId xmlns:a16="http://schemas.microsoft.com/office/drawing/2014/main" id="{CEFDD423-DED9-D108-71F6-00F6E24BB4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22" y="2845"/>
                  <a:ext cx="219" cy="625"/>
                </a:xfrm>
                <a:custGeom>
                  <a:avLst/>
                  <a:gdLst>
                    <a:gd name="T0" fmla="*/ 0 w 438"/>
                    <a:gd name="T1" fmla="*/ 0 h 1248"/>
                    <a:gd name="T2" fmla="*/ 1 w 438"/>
                    <a:gd name="T3" fmla="*/ 1 h 1248"/>
                    <a:gd name="T4" fmla="*/ 1 w 438"/>
                    <a:gd name="T5" fmla="*/ 1 h 1248"/>
                    <a:gd name="T6" fmla="*/ 0 w 438"/>
                    <a:gd name="T7" fmla="*/ 1 h 1248"/>
                    <a:gd name="T8" fmla="*/ 0 w 438"/>
                    <a:gd name="T9" fmla="*/ 0 h 12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8"/>
                    <a:gd name="T16" fmla="*/ 0 h 1248"/>
                    <a:gd name="T17" fmla="*/ 438 w 438"/>
                    <a:gd name="T18" fmla="*/ 1248 h 12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8" h="1248">
                      <a:moveTo>
                        <a:pt x="0" y="0"/>
                      </a:moveTo>
                      <a:lnTo>
                        <a:pt x="438" y="113"/>
                      </a:lnTo>
                      <a:lnTo>
                        <a:pt x="438" y="1248"/>
                      </a:lnTo>
                      <a:lnTo>
                        <a:pt x="0" y="106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5FF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118">
                  <a:extLst>
                    <a:ext uri="{FF2B5EF4-FFF2-40B4-BE49-F238E27FC236}">
                      <a16:creationId xmlns:a16="http://schemas.microsoft.com/office/drawing/2014/main" id="{49C8F0E9-8BE3-5ED9-E988-74F48F8E3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0" y="2727"/>
                  <a:ext cx="240" cy="743"/>
                </a:xfrm>
                <a:custGeom>
                  <a:avLst/>
                  <a:gdLst>
                    <a:gd name="T0" fmla="*/ 0 w 468"/>
                    <a:gd name="T1" fmla="*/ 1 h 1486"/>
                    <a:gd name="T2" fmla="*/ 0 w 468"/>
                    <a:gd name="T3" fmla="*/ 1 h 1486"/>
                    <a:gd name="T4" fmla="*/ 1 w 468"/>
                    <a:gd name="T5" fmla="*/ 1 h 1486"/>
                    <a:gd name="T6" fmla="*/ 1 w 468"/>
                    <a:gd name="T7" fmla="*/ 0 h 1486"/>
                    <a:gd name="T8" fmla="*/ 0 w 468"/>
                    <a:gd name="T9" fmla="*/ 1 h 148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8"/>
                    <a:gd name="T16" fmla="*/ 0 h 1486"/>
                    <a:gd name="T17" fmla="*/ 468 w 468"/>
                    <a:gd name="T18" fmla="*/ 1486 h 148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8" h="1486">
                      <a:moveTo>
                        <a:pt x="0" y="352"/>
                      </a:moveTo>
                      <a:lnTo>
                        <a:pt x="0" y="1486"/>
                      </a:lnTo>
                      <a:lnTo>
                        <a:pt x="468" y="947"/>
                      </a:lnTo>
                      <a:lnTo>
                        <a:pt x="468" y="0"/>
                      </a:lnTo>
                      <a:lnTo>
                        <a:pt x="0" y="352"/>
                      </a:lnTo>
                      <a:close/>
                    </a:path>
                  </a:pathLst>
                </a:custGeom>
                <a:solidFill>
                  <a:srgbClr val="9F3FD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84" name="Group 119">
                  <a:extLst>
                    <a:ext uri="{FF2B5EF4-FFF2-40B4-BE49-F238E27FC236}">
                      <a16:creationId xmlns:a16="http://schemas.microsoft.com/office/drawing/2014/main" id="{A652887A-0870-83AD-0EB1-38B8C96535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79" y="2674"/>
                  <a:ext cx="350" cy="201"/>
                  <a:chOff x="1279" y="2674"/>
                  <a:chExt cx="350" cy="201"/>
                </a:xfrm>
              </p:grpSpPr>
              <p:sp>
                <p:nvSpPr>
                  <p:cNvPr id="85" name="Freeform 120">
                    <a:extLst>
                      <a:ext uri="{FF2B5EF4-FFF2-40B4-BE49-F238E27FC236}">
                        <a16:creationId xmlns:a16="http://schemas.microsoft.com/office/drawing/2014/main" id="{25A2CD0C-7206-8711-B68F-B4E78AA627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79" y="2674"/>
                    <a:ext cx="350" cy="163"/>
                  </a:xfrm>
                  <a:custGeom>
                    <a:avLst/>
                    <a:gdLst>
                      <a:gd name="T0" fmla="*/ 0 w 691"/>
                      <a:gd name="T1" fmla="*/ 1 h 323"/>
                      <a:gd name="T2" fmla="*/ 0 w 691"/>
                      <a:gd name="T3" fmla="*/ 1 h 323"/>
                      <a:gd name="T4" fmla="*/ 0 w 691"/>
                      <a:gd name="T5" fmla="*/ 1 h 323"/>
                      <a:gd name="T6" fmla="*/ 0 w 691"/>
                      <a:gd name="T7" fmla="*/ 0 h 323"/>
                      <a:gd name="T8" fmla="*/ 0 w 691"/>
                      <a:gd name="T9" fmla="*/ 1 h 32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1"/>
                      <a:gd name="T16" fmla="*/ 0 h 323"/>
                      <a:gd name="T17" fmla="*/ 691 w 691"/>
                      <a:gd name="T18" fmla="*/ 323 h 32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1" h="323">
                        <a:moveTo>
                          <a:pt x="0" y="242"/>
                        </a:moveTo>
                        <a:lnTo>
                          <a:pt x="315" y="323"/>
                        </a:lnTo>
                        <a:lnTo>
                          <a:pt x="691" y="53"/>
                        </a:lnTo>
                        <a:lnTo>
                          <a:pt x="413" y="0"/>
                        </a:lnTo>
                        <a:lnTo>
                          <a:pt x="0" y="242"/>
                        </a:lnTo>
                        <a:close/>
                      </a:path>
                    </a:pathLst>
                  </a:custGeom>
                  <a:solidFill>
                    <a:srgbClr val="DF9FFF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" name="Freeform 121">
                    <a:extLst>
                      <a:ext uri="{FF2B5EF4-FFF2-40B4-BE49-F238E27FC236}">
                        <a16:creationId xmlns:a16="http://schemas.microsoft.com/office/drawing/2014/main" id="{45D1B19D-D811-30DF-ED15-44FE53719E1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435" y="2702"/>
                    <a:ext cx="194" cy="173"/>
                  </a:xfrm>
                  <a:custGeom>
                    <a:avLst/>
                    <a:gdLst>
                      <a:gd name="T0" fmla="*/ 0 w 377"/>
                      <a:gd name="T1" fmla="*/ 0 h 339"/>
                      <a:gd name="T2" fmla="*/ 1 w 377"/>
                      <a:gd name="T3" fmla="*/ 0 h 339"/>
                      <a:gd name="T4" fmla="*/ 1 w 377"/>
                      <a:gd name="T5" fmla="*/ 0 h 339"/>
                      <a:gd name="T6" fmla="*/ 0 w 377"/>
                      <a:gd name="T7" fmla="*/ 0 h 339"/>
                      <a:gd name="T8" fmla="*/ 0 w 377"/>
                      <a:gd name="T9" fmla="*/ 0 h 33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77"/>
                      <a:gd name="T16" fmla="*/ 0 h 339"/>
                      <a:gd name="T17" fmla="*/ 377 w 377"/>
                      <a:gd name="T18" fmla="*/ 339 h 33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77" h="339">
                        <a:moveTo>
                          <a:pt x="0" y="268"/>
                        </a:moveTo>
                        <a:lnTo>
                          <a:pt x="377" y="0"/>
                        </a:lnTo>
                        <a:lnTo>
                          <a:pt x="377" y="63"/>
                        </a:lnTo>
                        <a:lnTo>
                          <a:pt x="0" y="339"/>
                        </a:lnTo>
                        <a:lnTo>
                          <a:pt x="0" y="268"/>
                        </a:lnTo>
                        <a:close/>
                      </a:path>
                    </a:pathLst>
                  </a:custGeom>
                  <a:solidFill>
                    <a:srgbClr val="9F3FDF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7" name="Freeform 122">
                    <a:extLst>
                      <a:ext uri="{FF2B5EF4-FFF2-40B4-BE49-F238E27FC236}">
                        <a16:creationId xmlns:a16="http://schemas.microsoft.com/office/drawing/2014/main" id="{C8031612-B808-415E-8900-794E8B69ED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79" y="2796"/>
                    <a:ext cx="156" cy="75"/>
                  </a:xfrm>
                  <a:custGeom>
                    <a:avLst/>
                    <a:gdLst>
                      <a:gd name="T0" fmla="*/ 0 w 314"/>
                      <a:gd name="T1" fmla="*/ 1 h 150"/>
                      <a:gd name="T2" fmla="*/ 0 w 314"/>
                      <a:gd name="T3" fmla="*/ 1 h 150"/>
                      <a:gd name="T4" fmla="*/ 0 w 314"/>
                      <a:gd name="T5" fmla="*/ 1 h 150"/>
                      <a:gd name="T6" fmla="*/ 0 w 314"/>
                      <a:gd name="T7" fmla="*/ 0 h 150"/>
                      <a:gd name="T8" fmla="*/ 0 w 314"/>
                      <a:gd name="T9" fmla="*/ 1 h 1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4"/>
                      <a:gd name="T16" fmla="*/ 0 h 150"/>
                      <a:gd name="T17" fmla="*/ 314 w 314"/>
                      <a:gd name="T18" fmla="*/ 150 h 1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4" h="150">
                        <a:moveTo>
                          <a:pt x="314" y="80"/>
                        </a:moveTo>
                        <a:lnTo>
                          <a:pt x="314" y="150"/>
                        </a:lnTo>
                        <a:lnTo>
                          <a:pt x="0" y="67"/>
                        </a:lnTo>
                        <a:lnTo>
                          <a:pt x="0" y="0"/>
                        </a:lnTo>
                        <a:lnTo>
                          <a:pt x="314" y="80"/>
                        </a:lnTo>
                        <a:close/>
                      </a:path>
                    </a:pathLst>
                  </a:custGeom>
                  <a:solidFill>
                    <a:srgbClr val="BF5FFF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76" name="Group 123">
                <a:extLst>
                  <a:ext uri="{FF2B5EF4-FFF2-40B4-BE49-F238E27FC236}">
                    <a16:creationId xmlns:a16="http://schemas.microsoft.com/office/drawing/2014/main" id="{A85E971D-FA74-60B7-B890-67F1F630A0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8" y="2866"/>
                <a:ext cx="196" cy="581"/>
                <a:chOff x="1238" y="2866"/>
                <a:chExt cx="196" cy="581"/>
              </a:xfrm>
            </p:grpSpPr>
            <p:sp>
              <p:nvSpPr>
                <p:cNvPr id="77" name="Freeform 124">
                  <a:extLst>
                    <a:ext uri="{FF2B5EF4-FFF2-40B4-BE49-F238E27FC236}">
                      <a16:creationId xmlns:a16="http://schemas.microsoft.com/office/drawing/2014/main" id="{0CFD327C-BC4E-787E-C1C0-D43E8D54DB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8" y="2866"/>
                  <a:ext cx="196" cy="581"/>
                </a:xfrm>
                <a:custGeom>
                  <a:avLst/>
                  <a:gdLst>
                    <a:gd name="T0" fmla="*/ 0 w 391"/>
                    <a:gd name="T1" fmla="*/ 0 h 1156"/>
                    <a:gd name="T2" fmla="*/ 1 w 391"/>
                    <a:gd name="T3" fmla="*/ 0 h 1156"/>
                    <a:gd name="T4" fmla="*/ 1 w 391"/>
                    <a:gd name="T5" fmla="*/ 0 h 1156"/>
                    <a:gd name="T6" fmla="*/ 0 w 391"/>
                    <a:gd name="T7" fmla="*/ 0 h 1156"/>
                    <a:gd name="T8" fmla="*/ 0 w 391"/>
                    <a:gd name="T9" fmla="*/ 0 h 1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91"/>
                    <a:gd name="T16" fmla="*/ 0 h 1156"/>
                    <a:gd name="T17" fmla="*/ 391 w 391"/>
                    <a:gd name="T18" fmla="*/ 1156 h 1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91" h="1156">
                      <a:moveTo>
                        <a:pt x="0" y="0"/>
                      </a:moveTo>
                      <a:lnTo>
                        <a:pt x="391" y="103"/>
                      </a:lnTo>
                      <a:lnTo>
                        <a:pt x="391" y="1156"/>
                      </a:lnTo>
                      <a:lnTo>
                        <a:pt x="0" y="98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Freeform 125">
                  <a:extLst>
                    <a:ext uri="{FF2B5EF4-FFF2-40B4-BE49-F238E27FC236}">
                      <a16:creationId xmlns:a16="http://schemas.microsoft.com/office/drawing/2014/main" id="{7305C33D-AF1F-FC5D-0BB6-295CC4C8C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6" y="2869"/>
                  <a:ext cx="21" cy="513"/>
                </a:xfrm>
                <a:custGeom>
                  <a:avLst/>
                  <a:gdLst>
                    <a:gd name="T0" fmla="*/ 1 w 42"/>
                    <a:gd name="T1" fmla="*/ 0 h 1023"/>
                    <a:gd name="T2" fmla="*/ 0 w 42"/>
                    <a:gd name="T3" fmla="*/ 0 h 1023"/>
                    <a:gd name="T4" fmla="*/ 1 w 42"/>
                    <a:gd name="T5" fmla="*/ 0 h 1023"/>
                    <a:gd name="T6" fmla="*/ 1 w 42"/>
                    <a:gd name="T7" fmla="*/ 0 h 1023"/>
                    <a:gd name="T8" fmla="*/ 1 w 42"/>
                    <a:gd name="T9" fmla="*/ 0 h 10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1023"/>
                    <a:gd name="T17" fmla="*/ 42 w 42"/>
                    <a:gd name="T18" fmla="*/ 1023 h 102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1023">
                      <a:moveTo>
                        <a:pt x="1" y="0"/>
                      </a:moveTo>
                      <a:lnTo>
                        <a:pt x="0" y="1007"/>
                      </a:lnTo>
                      <a:lnTo>
                        <a:pt x="41" y="1023"/>
                      </a:lnTo>
                      <a:lnTo>
                        <a:pt x="42" y="1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F5FF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Freeform 126">
                  <a:extLst>
                    <a:ext uri="{FF2B5EF4-FFF2-40B4-BE49-F238E27FC236}">
                      <a16:creationId xmlns:a16="http://schemas.microsoft.com/office/drawing/2014/main" id="{501811E3-3D71-B542-476D-BD9990B3AC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4" y="2883"/>
                  <a:ext cx="22" cy="526"/>
                </a:xfrm>
                <a:custGeom>
                  <a:avLst/>
                  <a:gdLst>
                    <a:gd name="T0" fmla="*/ 0 w 44"/>
                    <a:gd name="T1" fmla="*/ 0 h 1045"/>
                    <a:gd name="T2" fmla="*/ 0 w 44"/>
                    <a:gd name="T3" fmla="*/ 1 h 1045"/>
                    <a:gd name="T4" fmla="*/ 1 w 44"/>
                    <a:gd name="T5" fmla="*/ 1 h 1045"/>
                    <a:gd name="T6" fmla="*/ 1 w 44"/>
                    <a:gd name="T7" fmla="*/ 1 h 1045"/>
                    <a:gd name="T8" fmla="*/ 0 w 44"/>
                    <a:gd name="T9" fmla="*/ 0 h 10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1045"/>
                    <a:gd name="T17" fmla="*/ 44 w 44"/>
                    <a:gd name="T18" fmla="*/ 1045 h 10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1045">
                      <a:moveTo>
                        <a:pt x="0" y="0"/>
                      </a:moveTo>
                      <a:lnTo>
                        <a:pt x="0" y="1026"/>
                      </a:lnTo>
                      <a:lnTo>
                        <a:pt x="42" y="1045"/>
                      </a:lnTo>
                      <a:lnTo>
                        <a:pt x="44" y="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5FF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Freeform 127">
                  <a:extLst>
                    <a:ext uri="{FF2B5EF4-FFF2-40B4-BE49-F238E27FC236}">
                      <a16:creationId xmlns:a16="http://schemas.microsoft.com/office/drawing/2014/main" id="{053F2B4B-1A21-484C-6DE9-F06EEAB1CC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5" y="2899"/>
                  <a:ext cx="22" cy="529"/>
                </a:xfrm>
                <a:custGeom>
                  <a:avLst/>
                  <a:gdLst>
                    <a:gd name="T0" fmla="*/ 1 w 46"/>
                    <a:gd name="T1" fmla="*/ 0 h 1053"/>
                    <a:gd name="T2" fmla="*/ 0 w 46"/>
                    <a:gd name="T3" fmla="*/ 1 h 1053"/>
                    <a:gd name="T4" fmla="*/ 1 w 46"/>
                    <a:gd name="T5" fmla="*/ 1 h 1053"/>
                    <a:gd name="T6" fmla="*/ 1 w 46"/>
                    <a:gd name="T7" fmla="*/ 1 h 1053"/>
                    <a:gd name="T8" fmla="*/ 1 w 46"/>
                    <a:gd name="T9" fmla="*/ 0 h 105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1053"/>
                    <a:gd name="T17" fmla="*/ 46 w 46"/>
                    <a:gd name="T18" fmla="*/ 1053 h 105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1053">
                      <a:moveTo>
                        <a:pt x="1" y="0"/>
                      </a:moveTo>
                      <a:lnTo>
                        <a:pt x="0" y="1029"/>
                      </a:lnTo>
                      <a:lnTo>
                        <a:pt x="46" y="1053"/>
                      </a:lnTo>
                      <a:lnTo>
                        <a:pt x="43" y="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F5FF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" name="Group 128">
              <a:extLst>
                <a:ext uri="{FF2B5EF4-FFF2-40B4-BE49-F238E27FC236}">
                  <a16:creationId xmlns:a16="http://schemas.microsoft.com/office/drawing/2014/main" id="{0EDD3C9E-58FF-1985-2DBD-D2C9E7EDFE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3168"/>
              <a:ext cx="423" cy="926"/>
              <a:chOff x="1536" y="2714"/>
              <a:chExt cx="423" cy="926"/>
            </a:xfrm>
          </p:grpSpPr>
          <p:grpSp>
            <p:nvGrpSpPr>
              <p:cNvPr id="54" name="Group 129">
                <a:extLst>
                  <a:ext uri="{FF2B5EF4-FFF2-40B4-BE49-F238E27FC236}">
                    <a16:creationId xmlns:a16="http://schemas.microsoft.com/office/drawing/2014/main" id="{BF8EAE3A-D002-B36F-5CE1-809A06FA1D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36" y="2714"/>
                <a:ext cx="423" cy="926"/>
                <a:chOff x="1536" y="2714"/>
                <a:chExt cx="423" cy="926"/>
              </a:xfrm>
            </p:grpSpPr>
            <p:grpSp>
              <p:nvGrpSpPr>
                <p:cNvPr id="64" name="Group 130">
                  <a:extLst>
                    <a:ext uri="{FF2B5EF4-FFF2-40B4-BE49-F238E27FC236}">
                      <a16:creationId xmlns:a16="http://schemas.microsoft.com/office/drawing/2014/main" id="{1CC6BF63-F908-E825-ECD7-F9CF582057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3413"/>
                  <a:ext cx="323" cy="227"/>
                  <a:chOff x="1584" y="3413"/>
                  <a:chExt cx="323" cy="227"/>
                </a:xfrm>
              </p:grpSpPr>
              <p:sp>
                <p:nvSpPr>
                  <p:cNvPr id="73" name="Freeform 131">
                    <a:extLst>
                      <a:ext uri="{FF2B5EF4-FFF2-40B4-BE49-F238E27FC236}">
                        <a16:creationId xmlns:a16="http://schemas.microsoft.com/office/drawing/2014/main" id="{CD63E3A5-798D-5B69-9F9A-3BED2E2B1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4" y="3499"/>
                    <a:ext cx="204" cy="141"/>
                  </a:xfrm>
                  <a:custGeom>
                    <a:avLst/>
                    <a:gdLst>
                      <a:gd name="T0" fmla="*/ 0 w 420"/>
                      <a:gd name="T1" fmla="*/ 0 h 283"/>
                      <a:gd name="T2" fmla="*/ 0 w 420"/>
                      <a:gd name="T3" fmla="*/ 0 h 283"/>
                      <a:gd name="T4" fmla="*/ 1 w 420"/>
                      <a:gd name="T5" fmla="*/ 0 h 283"/>
                      <a:gd name="T6" fmla="*/ 1 w 420"/>
                      <a:gd name="T7" fmla="*/ 0 h 283"/>
                      <a:gd name="T8" fmla="*/ 0 w 420"/>
                      <a:gd name="T9" fmla="*/ 0 h 28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20"/>
                      <a:gd name="T16" fmla="*/ 0 h 283"/>
                      <a:gd name="T17" fmla="*/ 420 w 420"/>
                      <a:gd name="T18" fmla="*/ 283 h 28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20" h="283">
                        <a:moveTo>
                          <a:pt x="0" y="0"/>
                        </a:moveTo>
                        <a:lnTo>
                          <a:pt x="0" y="85"/>
                        </a:lnTo>
                        <a:lnTo>
                          <a:pt x="420" y="283"/>
                        </a:lnTo>
                        <a:lnTo>
                          <a:pt x="420" y="19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1F9F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" name="Freeform 132">
                    <a:extLst>
                      <a:ext uri="{FF2B5EF4-FFF2-40B4-BE49-F238E27FC236}">
                        <a16:creationId xmlns:a16="http://schemas.microsoft.com/office/drawing/2014/main" id="{93524BC4-1297-6A26-4864-0A4C9378A4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88" y="3413"/>
                    <a:ext cx="108" cy="227"/>
                  </a:xfrm>
                  <a:custGeom>
                    <a:avLst/>
                    <a:gdLst>
                      <a:gd name="T0" fmla="*/ 0 w 235"/>
                      <a:gd name="T1" fmla="*/ 0 h 455"/>
                      <a:gd name="T2" fmla="*/ 0 w 235"/>
                      <a:gd name="T3" fmla="*/ 0 h 455"/>
                      <a:gd name="T4" fmla="*/ 1 w 235"/>
                      <a:gd name="T5" fmla="*/ 0 h 455"/>
                      <a:gd name="T6" fmla="*/ 1 w 235"/>
                      <a:gd name="T7" fmla="*/ 0 h 455"/>
                      <a:gd name="T8" fmla="*/ 0 w 235"/>
                      <a:gd name="T9" fmla="*/ 0 h 45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5"/>
                      <a:gd name="T16" fmla="*/ 0 h 455"/>
                      <a:gd name="T17" fmla="*/ 235 w 235"/>
                      <a:gd name="T18" fmla="*/ 455 h 45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5" h="455">
                        <a:moveTo>
                          <a:pt x="0" y="366"/>
                        </a:moveTo>
                        <a:lnTo>
                          <a:pt x="0" y="455"/>
                        </a:lnTo>
                        <a:lnTo>
                          <a:pt x="235" y="71"/>
                        </a:lnTo>
                        <a:lnTo>
                          <a:pt x="235" y="0"/>
                        </a:lnTo>
                        <a:lnTo>
                          <a:pt x="0" y="366"/>
                        </a:lnTo>
                        <a:close/>
                      </a:path>
                    </a:pathLst>
                  </a:custGeom>
                  <a:solidFill>
                    <a:srgbClr val="001F5F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5" name="Freeform 133">
                  <a:extLst>
                    <a:ext uri="{FF2B5EF4-FFF2-40B4-BE49-F238E27FC236}">
                      <a16:creationId xmlns:a16="http://schemas.microsoft.com/office/drawing/2014/main" id="{D0E26208-48CF-68EE-6CDD-FAC27CFF2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36" y="3259"/>
                  <a:ext cx="423" cy="352"/>
                </a:xfrm>
                <a:custGeom>
                  <a:avLst/>
                  <a:gdLst>
                    <a:gd name="T0" fmla="*/ 0 w 844"/>
                    <a:gd name="T1" fmla="*/ 1 h 703"/>
                    <a:gd name="T2" fmla="*/ 1 w 844"/>
                    <a:gd name="T3" fmla="*/ 1 h 703"/>
                    <a:gd name="T4" fmla="*/ 1 w 844"/>
                    <a:gd name="T5" fmla="*/ 1 h 703"/>
                    <a:gd name="T6" fmla="*/ 1 w 844"/>
                    <a:gd name="T7" fmla="*/ 0 h 703"/>
                    <a:gd name="T8" fmla="*/ 0 w 844"/>
                    <a:gd name="T9" fmla="*/ 1 h 7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4"/>
                    <a:gd name="T16" fmla="*/ 0 h 703"/>
                    <a:gd name="T17" fmla="*/ 844 w 844"/>
                    <a:gd name="T18" fmla="*/ 703 h 70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4" h="703">
                      <a:moveTo>
                        <a:pt x="0" y="442"/>
                      </a:moveTo>
                      <a:lnTo>
                        <a:pt x="561" y="703"/>
                      </a:lnTo>
                      <a:lnTo>
                        <a:pt x="844" y="239"/>
                      </a:lnTo>
                      <a:lnTo>
                        <a:pt x="306" y="0"/>
                      </a:lnTo>
                      <a:lnTo>
                        <a:pt x="0" y="442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134">
                  <a:extLst>
                    <a:ext uri="{FF2B5EF4-FFF2-40B4-BE49-F238E27FC236}">
                      <a16:creationId xmlns:a16="http://schemas.microsoft.com/office/drawing/2014/main" id="{6A3C30F1-1EBC-A954-EA82-EE56E016B9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9" y="3041"/>
                  <a:ext cx="334" cy="200"/>
                </a:xfrm>
                <a:custGeom>
                  <a:avLst/>
                  <a:gdLst>
                    <a:gd name="T0" fmla="*/ 1 w 666"/>
                    <a:gd name="T1" fmla="*/ 0 h 399"/>
                    <a:gd name="T2" fmla="*/ 1 w 666"/>
                    <a:gd name="T3" fmla="*/ 0 h 399"/>
                    <a:gd name="T4" fmla="*/ 1 w 666"/>
                    <a:gd name="T5" fmla="*/ 0 h 399"/>
                    <a:gd name="T6" fmla="*/ 0 w 666"/>
                    <a:gd name="T7" fmla="*/ 0 h 399"/>
                    <a:gd name="T8" fmla="*/ 1 w 666"/>
                    <a:gd name="T9" fmla="*/ 0 h 3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6"/>
                    <a:gd name="T16" fmla="*/ 0 h 399"/>
                    <a:gd name="T17" fmla="*/ 666 w 666"/>
                    <a:gd name="T18" fmla="*/ 399 h 3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6" h="399">
                      <a:moveTo>
                        <a:pt x="439" y="399"/>
                      </a:moveTo>
                      <a:lnTo>
                        <a:pt x="666" y="139"/>
                      </a:lnTo>
                      <a:lnTo>
                        <a:pt x="251" y="0"/>
                      </a:lnTo>
                      <a:lnTo>
                        <a:pt x="0" y="255"/>
                      </a:lnTo>
                      <a:lnTo>
                        <a:pt x="439" y="399"/>
                      </a:lnTo>
                      <a:close/>
                    </a:path>
                  </a:pathLst>
                </a:custGeom>
                <a:solidFill>
                  <a:srgbClr val="9FBFF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135">
                  <a:extLst>
                    <a:ext uri="{FF2B5EF4-FFF2-40B4-BE49-F238E27FC236}">
                      <a16:creationId xmlns:a16="http://schemas.microsoft.com/office/drawing/2014/main" id="{FC3B9C50-CEBE-324B-57A9-431DB2B252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1" y="2715"/>
                  <a:ext cx="116" cy="234"/>
                </a:xfrm>
                <a:custGeom>
                  <a:avLst/>
                  <a:gdLst>
                    <a:gd name="T0" fmla="*/ 0 w 230"/>
                    <a:gd name="T1" fmla="*/ 0 h 468"/>
                    <a:gd name="T2" fmla="*/ 1 w 230"/>
                    <a:gd name="T3" fmla="*/ 1 h 468"/>
                    <a:gd name="T4" fmla="*/ 1 w 230"/>
                    <a:gd name="T5" fmla="*/ 1 h 468"/>
                    <a:gd name="T6" fmla="*/ 0 w 230"/>
                    <a:gd name="T7" fmla="*/ 0 h 4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0"/>
                    <a:gd name="T13" fmla="*/ 0 h 468"/>
                    <a:gd name="T14" fmla="*/ 230 w 230"/>
                    <a:gd name="T15" fmla="*/ 468 h 4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0" h="468">
                      <a:moveTo>
                        <a:pt x="0" y="0"/>
                      </a:moveTo>
                      <a:lnTo>
                        <a:pt x="56" y="468"/>
                      </a:lnTo>
                      <a:lnTo>
                        <a:pt x="230" y="3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136">
                  <a:extLst>
                    <a:ext uri="{FF2B5EF4-FFF2-40B4-BE49-F238E27FC236}">
                      <a16:creationId xmlns:a16="http://schemas.microsoft.com/office/drawing/2014/main" id="{84A4FD91-F7DE-9B95-B968-AE62548C0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6" y="2714"/>
                  <a:ext cx="133" cy="235"/>
                </a:xfrm>
                <a:custGeom>
                  <a:avLst/>
                  <a:gdLst>
                    <a:gd name="T0" fmla="*/ 1 w 256"/>
                    <a:gd name="T1" fmla="*/ 0 h 471"/>
                    <a:gd name="T2" fmla="*/ 1 w 256"/>
                    <a:gd name="T3" fmla="*/ 0 h 471"/>
                    <a:gd name="T4" fmla="*/ 0 w 256"/>
                    <a:gd name="T5" fmla="*/ 0 h 471"/>
                    <a:gd name="T6" fmla="*/ 1 w 256"/>
                    <a:gd name="T7" fmla="*/ 0 h 4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56"/>
                    <a:gd name="T13" fmla="*/ 0 h 471"/>
                    <a:gd name="T14" fmla="*/ 256 w 256"/>
                    <a:gd name="T15" fmla="*/ 471 h 4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56" h="471">
                      <a:moveTo>
                        <a:pt x="201" y="0"/>
                      </a:moveTo>
                      <a:lnTo>
                        <a:pt x="256" y="471"/>
                      </a:lnTo>
                      <a:lnTo>
                        <a:pt x="0" y="421"/>
                      </a:lnTo>
                      <a:lnTo>
                        <a:pt x="201" y="0"/>
                      </a:lnTo>
                      <a:close/>
                    </a:path>
                  </a:pathLst>
                </a:custGeom>
                <a:solidFill>
                  <a:srgbClr val="9FBFF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137">
                  <a:extLst>
                    <a:ext uri="{FF2B5EF4-FFF2-40B4-BE49-F238E27FC236}">
                      <a16:creationId xmlns:a16="http://schemas.microsoft.com/office/drawing/2014/main" id="{7F214D01-F7E9-BC4E-4F7F-741DAF40A5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6" y="2924"/>
                  <a:ext cx="133" cy="285"/>
                </a:xfrm>
                <a:custGeom>
                  <a:avLst/>
                  <a:gdLst>
                    <a:gd name="T0" fmla="*/ 0 w 254"/>
                    <a:gd name="T1" fmla="*/ 0 h 569"/>
                    <a:gd name="T2" fmla="*/ 1 w 254"/>
                    <a:gd name="T3" fmla="*/ 1 h 569"/>
                    <a:gd name="T4" fmla="*/ 1 w 254"/>
                    <a:gd name="T5" fmla="*/ 1 h 569"/>
                    <a:gd name="T6" fmla="*/ 0 w 254"/>
                    <a:gd name="T7" fmla="*/ 1 h 569"/>
                    <a:gd name="T8" fmla="*/ 0 w 254"/>
                    <a:gd name="T9" fmla="*/ 0 h 5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4"/>
                    <a:gd name="T16" fmla="*/ 0 h 569"/>
                    <a:gd name="T17" fmla="*/ 254 w 254"/>
                    <a:gd name="T18" fmla="*/ 569 h 56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4" h="569">
                      <a:moveTo>
                        <a:pt x="0" y="0"/>
                      </a:moveTo>
                      <a:lnTo>
                        <a:pt x="254" y="49"/>
                      </a:lnTo>
                      <a:lnTo>
                        <a:pt x="254" y="569"/>
                      </a:lnTo>
                      <a:lnTo>
                        <a:pt x="0" y="48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Freeform 138">
                  <a:extLst>
                    <a:ext uri="{FF2B5EF4-FFF2-40B4-BE49-F238E27FC236}">
                      <a16:creationId xmlns:a16="http://schemas.microsoft.com/office/drawing/2014/main" id="{715A6D8B-5E76-BBDE-5044-BD79BB07A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9" y="2871"/>
                  <a:ext cx="87" cy="338"/>
                </a:xfrm>
                <a:custGeom>
                  <a:avLst/>
                  <a:gdLst>
                    <a:gd name="T0" fmla="*/ 0 w 175"/>
                    <a:gd name="T1" fmla="*/ 0 h 678"/>
                    <a:gd name="T2" fmla="*/ 0 w 175"/>
                    <a:gd name="T3" fmla="*/ 0 h 678"/>
                    <a:gd name="T4" fmla="*/ 0 w 175"/>
                    <a:gd name="T5" fmla="*/ 0 h 678"/>
                    <a:gd name="T6" fmla="*/ 0 w 175"/>
                    <a:gd name="T7" fmla="*/ 0 h 678"/>
                    <a:gd name="T8" fmla="*/ 0 w 175"/>
                    <a:gd name="T9" fmla="*/ 0 h 67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5"/>
                    <a:gd name="T16" fmla="*/ 0 h 678"/>
                    <a:gd name="T17" fmla="*/ 175 w 175"/>
                    <a:gd name="T18" fmla="*/ 678 h 67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5" h="678">
                      <a:moveTo>
                        <a:pt x="0" y="156"/>
                      </a:moveTo>
                      <a:lnTo>
                        <a:pt x="175" y="0"/>
                      </a:lnTo>
                      <a:lnTo>
                        <a:pt x="175" y="484"/>
                      </a:lnTo>
                      <a:lnTo>
                        <a:pt x="0" y="678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3F7FF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39">
                  <a:extLst>
                    <a:ext uri="{FF2B5EF4-FFF2-40B4-BE49-F238E27FC236}">
                      <a16:creationId xmlns:a16="http://schemas.microsoft.com/office/drawing/2014/main" id="{5AF25C9E-0C71-F458-9D5F-B336BFDAA0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9" y="3169"/>
                  <a:ext cx="223" cy="382"/>
                </a:xfrm>
                <a:custGeom>
                  <a:avLst/>
                  <a:gdLst>
                    <a:gd name="T0" fmla="*/ 0 w 436"/>
                    <a:gd name="T1" fmla="*/ 0 h 764"/>
                    <a:gd name="T2" fmla="*/ 1 w 436"/>
                    <a:gd name="T3" fmla="*/ 1 h 764"/>
                    <a:gd name="T4" fmla="*/ 1 w 436"/>
                    <a:gd name="T5" fmla="*/ 1 h 764"/>
                    <a:gd name="T6" fmla="*/ 0 w 436"/>
                    <a:gd name="T7" fmla="*/ 1 h 764"/>
                    <a:gd name="T8" fmla="*/ 0 w 436"/>
                    <a:gd name="T9" fmla="*/ 0 h 7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36"/>
                    <a:gd name="T16" fmla="*/ 0 h 764"/>
                    <a:gd name="T17" fmla="*/ 436 w 436"/>
                    <a:gd name="T18" fmla="*/ 764 h 7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36" h="764">
                      <a:moveTo>
                        <a:pt x="0" y="0"/>
                      </a:moveTo>
                      <a:lnTo>
                        <a:pt x="436" y="144"/>
                      </a:lnTo>
                      <a:lnTo>
                        <a:pt x="436" y="764"/>
                      </a:lnTo>
                      <a:lnTo>
                        <a:pt x="0" y="5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F7FF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40">
                  <a:extLst>
                    <a:ext uri="{FF2B5EF4-FFF2-40B4-BE49-F238E27FC236}">
                      <a16:creationId xmlns:a16="http://schemas.microsoft.com/office/drawing/2014/main" id="{85BEC241-BD69-F37A-9D1D-32564A71F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2" y="3109"/>
                  <a:ext cx="111" cy="442"/>
                </a:xfrm>
                <a:custGeom>
                  <a:avLst/>
                  <a:gdLst>
                    <a:gd name="T0" fmla="*/ 0 w 228"/>
                    <a:gd name="T1" fmla="*/ 1 h 882"/>
                    <a:gd name="T2" fmla="*/ 1 w 228"/>
                    <a:gd name="T3" fmla="*/ 0 h 882"/>
                    <a:gd name="T4" fmla="*/ 1 w 228"/>
                    <a:gd name="T5" fmla="*/ 1 h 882"/>
                    <a:gd name="T6" fmla="*/ 0 w 228"/>
                    <a:gd name="T7" fmla="*/ 1 h 882"/>
                    <a:gd name="T8" fmla="*/ 0 w 228"/>
                    <a:gd name="T9" fmla="*/ 1 h 8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8"/>
                    <a:gd name="T16" fmla="*/ 0 h 882"/>
                    <a:gd name="T17" fmla="*/ 228 w 228"/>
                    <a:gd name="T18" fmla="*/ 882 h 8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8" h="882">
                      <a:moveTo>
                        <a:pt x="0" y="262"/>
                      </a:moveTo>
                      <a:lnTo>
                        <a:pt x="228" y="0"/>
                      </a:lnTo>
                      <a:lnTo>
                        <a:pt x="228" y="529"/>
                      </a:lnTo>
                      <a:lnTo>
                        <a:pt x="0" y="882"/>
                      </a:lnTo>
                      <a:lnTo>
                        <a:pt x="0" y="262"/>
                      </a:lnTo>
                      <a:close/>
                    </a:path>
                  </a:pathLst>
                </a:custGeom>
                <a:solidFill>
                  <a:srgbClr val="001F9F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" name="Group 141">
                <a:extLst>
                  <a:ext uri="{FF2B5EF4-FFF2-40B4-BE49-F238E27FC236}">
                    <a16:creationId xmlns:a16="http://schemas.microsoft.com/office/drawing/2014/main" id="{125B3A0C-4490-9EEE-D651-AB3BEF8297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11" y="2953"/>
                <a:ext cx="134" cy="530"/>
                <a:chOff x="1611" y="2953"/>
                <a:chExt cx="134" cy="530"/>
              </a:xfrm>
            </p:grpSpPr>
            <p:grpSp>
              <p:nvGrpSpPr>
                <p:cNvPr id="56" name="Group 142">
                  <a:extLst>
                    <a:ext uri="{FF2B5EF4-FFF2-40B4-BE49-F238E27FC236}">
                      <a16:creationId xmlns:a16="http://schemas.microsoft.com/office/drawing/2014/main" id="{52A4CDA6-AB59-BA7C-AA70-ABEF11B2CC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78" y="2953"/>
                  <a:ext cx="45" cy="153"/>
                  <a:chOff x="1678" y="2953"/>
                  <a:chExt cx="45" cy="153"/>
                </a:xfrm>
              </p:grpSpPr>
              <p:sp>
                <p:nvSpPr>
                  <p:cNvPr id="60" name="Arc 143">
                    <a:extLst>
                      <a:ext uri="{FF2B5EF4-FFF2-40B4-BE49-F238E27FC236}">
                        <a16:creationId xmlns:a16="http://schemas.microsoft.com/office/drawing/2014/main" id="{685C172B-C2E5-88F2-A601-9C8F5232792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5" y="2956"/>
                    <a:ext cx="18" cy="77"/>
                  </a:xfrm>
                  <a:custGeom>
                    <a:avLst/>
                    <a:gdLst>
                      <a:gd name="T0" fmla="*/ 0 w 22832"/>
                      <a:gd name="T1" fmla="*/ 0 h 22875"/>
                      <a:gd name="T2" fmla="*/ 0 w 22832"/>
                      <a:gd name="T3" fmla="*/ 0 h 22875"/>
                      <a:gd name="T4" fmla="*/ 0 w 22832"/>
                      <a:gd name="T5" fmla="*/ 0 h 22875"/>
                      <a:gd name="T6" fmla="*/ 0 60000 65536"/>
                      <a:gd name="T7" fmla="*/ 0 60000 65536"/>
                      <a:gd name="T8" fmla="*/ 0 60000 65536"/>
                      <a:gd name="T9" fmla="*/ 0 w 22832"/>
                      <a:gd name="T10" fmla="*/ 0 h 22875"/>
                      <a:gd name="T11" fmla="*/ 22832 w 22832"/>
                      <a:gd name="T12" fmla="*/ 22875 h 2287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2832" h="22875" fill="none" extrusionOk="0">
                        <a:moveTo>
                          <a:pt x="0" y="35"/>
                        </a:moveTo>
                        <a:cubicBezTo>
                          <a:pt x="410" y="11"/>
                          <a:pt x="821" y="-1"/>
                          <a:pt x="1232" y="0"/>
                        </a:cubicBezTo>
                        <a:cubicBezTo>
                          <a:pt x="13161" y="0"/>
                          <a:pt x="22832" y="9670"/>
                          <a:pt x="22832" y="21600"/>
                        </a:cubicBezTo>
                        <a:cubicBezTo>
                          <a:pt x="22832" y="22025"/>
                          <a:pt x="22819" y="22450"/>
                          <a:pt x="22794" y="22875"/>
                        </a:cubicBezTo>
                      </a:path>
                      <a:path w="22832" h="22875" stroke="0" extrusionOk="0">
                        <a:moveTo>
                          <a:pt x="0" y="35"/>
                        </a:moveTo>
                        <a:cubicBezTo>
                          <a:pt x="410" y="11"/>
                          <a:pt x="821" y="-1"/>
                          <a:pt x="1232" y="0"/>
                        </a:cubicBezTo>
                        <a:cubicBezTo>
                          <a:pt x="13161" y="0"/>
                          <a:pt x="22832" y="9670"/>
                          <a:pt x="22832" y="21600"/>
                        </a:cubicBezTo>
                        <a:cubicBezTo>
                          <a:pt x="22832" y="22025"/>
                          <a:pt x="22819" y="22450"/>
                          <a:pt x="22794" y="22875"/>
                        </a:cubicBezTo>
                        <a:lnTo>
                          <a:pt x="1232" y="21600"/>
                        </a:lnTo>
                        <a:lnTo>
                          <a:pt x="0" y="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1" name="Arc 144">
                    <a:extLst>
                      <a:ext uri="{FF2B5EF4-FFF2-40B4-BE49-F238E27FC236}">
                        <a16:creationId xmlns:a16="http://schemas.microsoft.com/office/drawing/2014/main" id="{CCE00D7C-2520-C7A0-F2A4-7FAE2F17B99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9" y="2953"/>
                    <a:ext cx="15" cy="74"/>
                  </a:xfrm>
                  <a:custGeom>
                    <a:avLst/>
                    <a:gdLst>
                      <a:gd name="T0" fmla="*/ 0 w 21510"/>
                      <a:gd name="T1" fmla="*/ 0 h 21554"/>
                      <a:gd name="T2" fmla="*/ 0 w 21510"/>
                      <a:gd name="T3" fmla="*/ 0 h 21554"/>
                      <a:gd name="T4" fmla="*/ 0 w 21510"/>
                      <a:gd name="T5" fmla="*/ 0 h 21554"/>
                      <a:gd name="T6" fmla="*/ 0 60000 65536"/>
                      <a:gd name="T7" fmla="*/ 0 60000 65536"/>
                      <a:gd name="T8" fmla="*/ 0 60000 65536"/>
                      <a:gd name="T9" fmla="*/ 0 w 21510"/>
                      <a:gd name="T10" fmla="*/ 0 h 21554"/>
                      <a:gd name="T11" fmla="*/ 21510 w 21510"/>
                      <a:gd name="T12" fmla="*/ 21554 h 2155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10" h="21554" fill="none" extrusionOk="0">
                        <a:moveTo>
                          <a:pt x="0" y="19583"/>
                        </a:moveTo>
                        <a:cubicBezTo>
                          <a:pt x="969" y="8999"/>
                          <a:pt x="9494" y="693"/>
                          <a:pt x="20100" y="0"/>
                        </a:cubicBezTo>
                      </a:path>
                      <a:path w="21510" h="21554" stroke="0" extrusionOk="0">
                        <a:moveTo>
                          <a:pt x="0" y="19583"/>
                        </a:moveTo>
                        <a:cubicBezTo>
                          <a:pt x="969" y="8999"/>
                          <a:pt x="9494" y="693"/>
                          <a:pt x="20100" y="0"/>
                        </a:cubicBezTo>
                        <a:lnTo>
                          <a:pt x="21510" y="21554"/>
                        </a:lnTo>
                        <a:lnTo>
                          <a:pt x="0" y="1958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2" name="Freeform 145">
                    <a:extLst>
                      <a:ext uri="{FF2B5EF4-FFF2-40B4-BE49-F238E27FC236}">
                        <a16:creationId xmlns:a16="http://schemas.microsoft.com/office/drawing/2014/main" id="{BE4EE7C0-C087-4ABD-B088-7CF5D0CBE8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8" y="3031"/>
                    <a:ext cx="16" cy="67"/>
                  </a:xfrm>
                  <a:custGeom>
                    <a:avLst/>
                    <a:gdLst>
                      <a:gd name="T0" fmla="*/ 0 w 30"/>
                      <a:gd name="T1" fmla="*/ 0 h 134"/>
                      <a:gd name="T2" fmla="*/ 0 w 30"/>
                      <a:gd name="T3" fmla="*/ 1 h 134"/>
                      <a:gd name="T4" fmla="*/ 1 w 30"/>
                      <a:gd name="T5" fmla="*/ 1 h 134"/>
                      <a:gd name="T6" fmla="*/ 1 w 30"/>
                      <a:gd name="T7" fmla="*/ 1 h 134"/>
                      <a:gd name="T8" fmla="*/ 0 w 30"/>
                      <a:gd name="T9" fmla="*/ 0 h 1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"/>
                      <a:gd name="T16" fmla="*/ 0 h 134"/>
                      <a:gd name="T17" fmla="*/ 30 w 30"/>
                      <a:gd name="T18" fmla="*/ 134 h 1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" h="134">
                        <a:moveTo>
                          <a:pt x="0" y="0"/>
                        </a:moveTo>
                        <a:lnTo>
                          <a:pt x="0" y="124"/>
                        </a:lnTo>
                        <a:lnTo>
                          <a:pt x="30" y="134"/>
                        </a:lnTo>
                        <a:lnTo>
                          <a:pt x="30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Freeform 146">
                    <a:extLst>
                      <a:ext uri="{FF2B5EF4-FFF2-40B4-BE49-F238E27FC236}">
                        <a16:creationId xmlns:a16="http://schemas.microsoft.com/office/drawing/2014/main" id="{265AE9A6-A846-AE1C-EAE2-8055DF57B6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05" y="3039"/>
                    <a:ext cx="15" cy="67"/>
                  </a:xfrm>
                  <a:custGeom>
                    <a:avLst/>
                    <a:gdLst>
                      <a:gd name="T0" fmla="*/ 0 w 30"/>
                      <a:gd name="T1" fmla="*/ 0 h 134"/>
                      <a:gd name="T2" fmla="*/ 0 w 30"/>
                      <a:gd name="T3" fmla="*/ 1 h 134"/>
                      <a:gd name="T4" fmla="*/ 1 w 30"/>
                      <a:gd name="T5" fmla="*/ 1 h 134"/>
                      <a:gd name="T6" fmla="*/ 1 w 30"/>
                      <a:gd name="T7" fmla="*/ 1 h 134"/>
                      <a:gd name="T8" fmla="*/ 0 w 30"/>
                      <a:gd name="T9" fmla="*/ 0 h 13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0"/>
                      <a:gd name="T16" fmla="*/ 0 h 134"/>
                      <a:gd name="T17" fmla="*/ 30 w 30"/>
                      <a:gd name="T18" fmla="*/ 134 h 13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0" h="134">
                        <a:moveTo>
                          <a:pt x="0" y="0"/>
                        </a:moveTo>
                        <a:lnTo>
                          <a:pt x="0" y="124"/>
                        </a:lnTo>
                        <a:lnTo>
                          <a:pt x="30" y="134"/>
                        </a:lnTo>
                        <a:lnTo>
                          <a:pt x="30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57" name="Group 147">
                  <a:extLst>
                    <a:ext uri="{FF2B5EF4-FFF2-40B4-BE49-F238E27FC236}">
                      <a16:creationId xmlns:a16="http://schemas.microsoft.com/office/drawing/2014/main" id="{E0037473-9F37-02EE-EBDE-FB98A93A35C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11" y="3247"/>
                  <a:ext cx="134" cy="236"/>
                  <a:chOff x="1611" y="3247"/>
                  <a:chExt cx="134" cy="236"/>
                </a:xfrm>
              </p:grpSpPr>
              <p:sp>
                <p:nvSpPr>
                  <p:cNvPr id="58" name="Freeform 148">
                    <a:extLst>
                      <a:ext uri="{FF2B5EF4-FFF2-40B4-BE49-F238E27FC236}">
                        <a16:creationId xmlns:a16="http://schemas.microsoft.com/office/drawing/2014/main" id="{CC1CC7F5-FAFE-0166-1B06-A261D5A4881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1" y="3330"/>
                    <a:ext cx="134" cy="153"/>
                  </a:xfrm>
                  <a:custGeom>
                    <a:avLst/>
                    <a:gdLst>
                      <a:gd name="T0" fmla="*/ 0 w 269"/>
                      <a:gd name="T1" fmla="*/ 0 h 306"/>
                      <a:gd name="T2" fmla="*/ 0 w 269"/>
                      <a:gd name="T3" fmla="*/ 1 h 306"/>
                      <a:gd name="T4" fmla="*/ 0 w 269"/>
                      <a:gd name="T5" fmla="*/ 1 h 306"/>
                      <a:gd name="T6" fmla="*/ 0 w 269"/>
                      <a:gd name="T7" fmla="*/ 1 h 306"/>
                      <a:gd name="T8" fmla="*/ 0 w 269"/>
                      <a:gd name="T9" fmla="*/ 0 h 30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69"/>
                      <a:gd name="T16" fmla="*/ 0 h 306"/>
                      <a:gd name="T17" fmla="*/ 269 w 269"/>
                      <a:gd name="T18" fmla="*/ 306 h 30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69" h="306">
                        <a:moveTo>
                          <a:pt x="0" y="0"/>
                        </a:moveTo>
                        <a:lnTo>
                          <a:pt x="0" y="191"/>
                        </a:lnTo>
                        <a:lnTo>
                          <a:pt x="269" y="306"/>
                        </a:lnTo>
                        <a:lnTo>
                          <a:pt x="269" y="1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Freeform 149">
                    <a:extLst>
                      <a:ext uri="{FF2B5EF4-FFF2-40B4-BE49-F238E27FC236}">
                        <a16:creationId xmlns:a16="http://schemas.microsoft.com/office/drawing/2014/main" id="{05924717-E5B8-983E-FA7E-B88840B97D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3" y="3247"/>
                    <a:ext cx="127" cy="114"/>
                  </a:xfrm>
                  <a:custGeom>
                    <a:avLst/>
                    <a:gdLst>
                      <a:gd name="T0" fmla="*/ 0 w 253"/>
                      <a:gd name="T1" fmla="*/ 0 h 231"/>
                      <a:gd name="T2" fmla="*/ 0 w 253"/>
                      <a:gd name="T3" fmla="*/ 0 h 231"/>
                      <a:gd name="T4" fmla="*/ 1 w 253"/>
                      <a:gd name="T5" fmla="*/ 0 h 231"/>
                      <a:gd name="T6" fmla="*/ 1 w 253"/>
                      <a:gd name="T7" fmla="*/ 0 h 231"/>
                      <a:gd name="T8" fmla="*/ 0 w 253"/>
                      <a:gd name="T9" fmla="*/ 0 h 2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3"/>
                      <a:gd name="T16" fmla="*/ 0 h 231"/>
                      <a:gd name="T17" fmla="*/ 253 w 253"/>
                      <a:gd name="T18" fmla="*/ 231 h 2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3" h="231">
                        <a:moveTo>
                          <a:pt x="0" y="0"/>
                        </a:moveTo>
                        <a:lnTo>
                          <a:pt x="0" y="134"/>
                        </a:lnTo>
                        <a:lnTo>
                          <a:pt x="253" y="231"/>
                        </a:lnTo>
                        <a:lnTo>
                          <a:pt x="253" y="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18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28" name="Group 150">
              <a:extLst>
                <a:ext uri="{FF2B5EF4-FFF2-40B4-BE49-F238E27FC236}">
                  <a16:creationId xmlns:a16="http://schemas.microsoft.com/office/drawing/2014/main" id="{8899A255-9480-B4DF-0516-8942952B4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4" y="2592"/>
              <a:ext cx="598" cy="338"/>
              <a:chOff x="863" y="1971"/>
              <a:chExt cx="598" cy="338"/>
            </a:xfrm>
          </p:grpSpPr>
          <p:sp>
            <p:nvSpPr>
              <p:cNvPr id="50" name="Freeform 151">
                <a:extLst>
                  <a:ext uri="{FF2B5EF4-FFF2-40B4-BE49-F238E27FC236}">
                    <a16:creationId xmlns:a16="http://schemas.microsoft.com/office/drawing/2014/main" id="{3072D76C-5C1F-4462-8BFF-CBB54DC5D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" y="1972"/>
                <a:ext cx="354" cy="220"/>
              </a:xfrm>
              <a:custGeom>
                <a:avLst/>
                <a:gdLst>
                  <a:gd name="T0" fmla="*/ 0 w 1046"/>
                  <a:gd name="T1" fmla="*/ 0 h 667"/>
                  <a:gd name="T2" fmla="*/ 0 w 1046"/>
                  <a:gd name="T3" fmla="*/ 0 h 667"/>
                  <a:gd name="T4" fmla="*/ 0 w 1046"/>
                  <a:gd name="T5" fmla="*/ 0 h 667"/>
                  <a:gd name="T6" fmla="*/ 0 w 1046"/>
                  <a:gd name="T7" fmla="*/ 0 h 667"/>
                  <a:gd name="T8" fmla="*/ 0 w 1046"/>
                  <a:gd name="T9" fmla="*/ 0 h 667"/>
                  <a:gd name="T10" fmla="*/ 0 w 1046"/>
                  <a:gd name="T11" fmla="*/ 0 h 667"/>
                  <a:gd name="T12" fmla="*/ 0 w 1046"/>
                  <a:gd name="T13" fmla="*/ 0 h 667"/>
                  <a:gd name="T14" fmla="*/ 0 w 1046"/>
                  <a:gd name="T15" fmla="*/ 0 h 667"/>
                  <a:gd name="T16" fmla="*/ 0 w 1046"/>
                  <a:gd name="T17" fmla="*/ 0 h 667"/>
                  <a:gd name="T18" fmla="*/ 0 w 1046"/>
                  <a:gd name="T19" fmla="*/ 0 h 667"/>
                  <a:gd name="T20" fmla="*/ 0 w 1046"/>
                  <a:gd name="T21" fmla="*/ 0 h 667"/>
                  <a:gd name="T22" fmla="*/ 0 w 1046"/>
                  <a:gd name="T23" fmla="*/ 0 h 667"/>
                  <a:gd name="T24" fmla="*/ 0 w 1046"/>
                  <a:gd name="T25" fmla="*/ 0 h 667"/>
                  <a:gd name="T26" fmla="*/ 0 w 1046"/>
                  <a:gd name="T27" fmla="*/ 0 h 667"/>
                  <a:gd name="T28" fmla="*/ 0 w 1046"/>
                  <a:gd name="T29" fmla="*/ 0 h 667"/>
                  <a:gd name="T30" fmla="*/ 0 w 1046"/>
                  <a:gd name="T31" fmla="*/ 0 h 667"/>
                  <a:gd name="T32" fmla="*/ 0 w 1046"/>
                  <a:gd name="T33" fmla="*/ 0 h 667"/>
                  <a:gd name="T34" fmla="*/ 0 w 1046"/>
                  <a:gd name="T35" fmla="*/ 0 h 667"/>
                  <a:gd name="T36" fmla="*/ 0 w 1046"/>
                  <a:gd name="T37" fmla="*/ 0 h 667"/>
                  <a:gd name="T38" fmla="*/ 0 w 1046"/>
                  <a:gd name="T39" fmla="*/ 0 h 667"/>
                  <a:gd name="T40" fmla="*/ 0 w 1046"/>
                  <a:gd name="T41" fmla="*/ 0 h 667"/>
                  <a:gd name="T42" fmla="*/ 0 w 1046"/>
                  <a:gd name="T43" fmla="*/ 0 h 667"/>
                  <a:gd name="T44" fmla="*/ 0 w 1046"/>
                  <a:gd name="T45" fmla="*/ 0 h 667"/>
                  <a:gd name="T46" fmla="*/ 0 w 1046"/>
                  <a:gd name="T47" fmla="*/ 0 h 667"/>
                  <a:gd name="T48" fmla="*/ 0 w 1046"/>
                  <a:gd name="T49" fmla="*/ 0 h 667"/>
                  <a:gd name="T50" fmla="*/ 0 w 1046"/>
                  <a:gd name="T51" fmla="*/ 0 h 667"/>
                  <a:gd name="T52" fmla="*/ 0 w 1046"/>
                  <a:gd name="T53" fmla="*/ 0 h 667"/>
                  <a:gd name="T54" fmla="*/ 0 w 1046"/>
                  <a:gd name="T55" fmla="*/ 0 h 667"/>
                  <a:gd name="T56" fmla="*/ 0 w 1046"/>
                  <a:gd name="T57" fmla="*/ 0 h 667"/>
                  <a:gd name="T58" fmla="*/ 0 w 1046"/>
                  <a:gd name="T59" fmla="*/ 0 h 667"/>
                  <a:gd name="T60" fmla="*/ 0 w 1046"/>
                  <a:gd name="T61" fmla="*/ 0 h 667"/>
                  <a:gd name="T62" fmla="*/ 0 w 1046"/>
                  <a:gd name="T63" fmla="*/ 0 h 667"/>
                  <a:gd name="T64" fmla="*/ 0 w 1046"/>
                  <a:gd name="T65" fmla="*/ 0 h 667"/>
                  <a:gd name="T66" fmla="*/ 0 w 1046"/>
                  <a:gd name="T67" fmla="*/ 0 h 667"/>
                  <a:gd name="T68" fmla="*/ 0 w 1046"/>
                  <a:gd name="T69" fmla="*/ 0 h 66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46"/>
                  <a:gd name="T106" fmla="*/ 0 h 667"/>
                  <a:gd name="T107" fmla="*/ 1046 w 1046"/>
                  <a:gd name="T108" fmla="*/ 667 h 66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46" h="667">
                    <a:moveTo>
                      <a:pt x="0" y="0"/>
                    </a:moveTo>
                    <a:lnTo>
                      <a:pt x="0" y="49"/>
                    </a:lnTo>
                    <a:lnTo>
                      <a:pt x="76" y="63"/>
                    </a:lnTo>
                    <a:lnTo>
                      <a:pt x="145" y="79"/>
                    </a:lnTo>
                    <a:lnTo>
                      <a:pt x="208" y="99"/>
                    </a:lnTo>
                    <a:lnTo>
                      <a:pt x="273" y="119"/>
                    </a:lnTo>
                    <a:lnTo>
                      <a:pt x="327" y="139"/>
                    </a:lnTo>
                    <a:lnTo>
                      <a:pt x="374" y="158"/>
                    </a:lnTo>
                    <a:lnTo>
                      <a:pt x="417" y="176"/>
                    </a:lnTo>
                    <a:lnTo>
                      <a:pt x="466" y="199"/>
                    </a:lnTo>
                    <a:lnTo>
                      <a:pt x="509" y="225"/>
                    </a:lnTo>
                    <a:lnTo>
                      <a:pt x="558" y="258"/>
                    </a:lnTo>
                    <a:lnTo>
                      <a:pt x="598" y="288"/>
                    </a:lnTo>
                    <a:lnTo>
                      <a:pt x="637" y="318"/>
                    </a:lnTo>
                    <a:lnTo>
                      <a:pt x="674" y="351"/>
                    </a:lnTo>
                    <a:lnTo>
                      <a:pt x="720" y="390"/>
                    </a:lnTo>
                    <a:lnTo>
                      <a:pt x="769" y="436"/>
                    </a:lnTo>
                    <a:lnTo>
                      <a:pt x="798" y="469"/>
                    </a:lnTo>
                    <a:lnTo>
                      <a:pt x="828" y="505"/>
                    </a:lnTo>
                    <a:lnTo>
                      <a:pt x="857" y="539"/>
                    </a:lnTo>
                    <a:lnTo>
                      <a:pt x="884" y="572"/>
                    </a:lnTo>
                    <a:lnTo>
                      <a:pt x="917" y="624"/>
                    </a:lnTo>
                    <a:lnTo>
                      <a:pt x="936" y="667"/>
                    </a:lnTo>
                    <a:lnTo>
                      <a:pt x="1046" y="654"/>
                    </a:lnTo>
                    <a:lnTo>
                      <a:pt x="1010" y="582"/>
                    </a:lnTo>
                    <a:lnTo>
                      <a:pt x="956" y="505"/>
                    </a:lnTo>
                    <a:lnTo>
                      <a:pt x="900" y="440"/>
                    </a:lnTo>
                    <a:lnTo>
                      <a:pt x="828" y="370"/>
                    </a:lnTo>
                    <a:lnTo>
                      <a:pt x="730" y="272"/>
                    </a:lnTo>
                    <a:lnTo>
                      <a:pt x="621" y="189"/>
                    </a:lnTo>
                    <a:lnTo>
                      <a:pt x="506" y="119"/>
                    </a:lnTo>
                    <a:lnTo>
                      <a:pt x="403" y="76"/>
                    </a:lnTo>
                    <a:lnTo>
                      <a:pt x="276" y="33"/>
                    </a:lnTo>
                    <a:lnTo>
                      <a:pt x="17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1" name="Freeform 152">
                <a:extLst>
                  <a:ext uri="{FF2B5EF4-FFF2-40B4-BE49-F238E27FC236}">
                    <a16:creationId xmlns:a16="http://schemas.microsoft.com/office/drawing/2014/main" id="{006CAA31-F47F-E191-B8B7-D088D242D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2150"/>
                <a:ext cx="179" cy="159"/>
              </a:xfrm>
              <a:custGeom>
                <a:avLst/>
                <a:gdLst>
                  <a:gd name="T0" fmla="*/ 0 w 542"/>
                  <a:gd name="T1" fmla="*/ 0 h 478"/>
                  <a:gd name="T2" fmla="*/ 0 w 542"/>
                  <a:gd name="T3" fmla="*/ 0 h 478"/>
                  <a:gd name="T4" fmla="*/ 0 w 542"/>
                  <a:gd name="T5" fmla="*/ 0 h 478"/>
                  <a:gd name="T6" fmla="*/ 0 w 542"/>
                  <a:gd name="T7" fmla="*/ 0 h 478"/>
                  <a:gd name="T8" fmla="*/ 0 w 542"/>
                  <a:gd name="T9" fmla="*/ 0 h 478"/>
                  <a:gd name="T10" fmla="*/ 0 w 542"/>
                  <a:gd name="T11" fmla="*/ 0 h 478"/>
                  <a:gd name="T12" fmla="*/ 0 w 542"/>
                  <a:gd name="T13" fmla="*/ 0 h 478"/>
                  <a:gd name="T14" fmla="*/ 0 w 542"/>
                  <a:gd name="T15" fmla="*/ 0 h 478"/>
                  <a:gd name="T16" fmla="*/ 0 w 542"/>
                  <a:gd name="T17" fmla="*/ 0 h 478"/>
                  <a:gd name="T18" fmla="*/ 0 w 542"/>
                  <a:gd name="T19" fmla="*/ 0 h 478"/>
                  <a:gd name="T20" fmla="*/ 0 w 542"/>
                  <a:gd name="T21" fmla="*/ 0 h 478"/>
                  <a:gd name="T22" fmla="*/ 0 w 542"/>
                  <a:gd name="T23" fmla="*/ 0 h 478"/>
                  <a:gd name="T24" fmla="*/ 0 w 542"/>
                  <a:gd name="T25" fmla="*/ 0 h 478"/>
                  <a:gd name="T26" fmla="*/ 0 w 542"/>
                  <a:gd name="T27" fmla="*/ 0 h 478"/>
                  <a:gd name="T28" fmla="*/ 0 w 542"/>
                  <a:gd name="T29" fmla="*/ 0 h 478"/>
                  <a:gd name="T30" fmla="*/ 0 w 542"/>
                  <a:gd name="T31" fmla="*/ 0 h 478"/>
                  <a:gd name="T32" fmla="*/ 0 w 542"/>
                  <a:gd name="T33" fmla="*/ 0 h 478"/>
                  <a:gd name="T34" fmla="*/ 0 w 542"/>
                  <a:gd name="T35" fmla="*/ 0 h 478"/>
                  <a:gd name="T36" fmla="*/ 0 w 542"/>
                  <a:gd name="T37" fmla="*/ 0 h 478"/>
                  <a:gd name="T38" fmla="*/ 0 w 542"/>
                  <a:gd name="T39" fmla="*/ 0 h 478"/>
                  <a:gd name="T40" fmla="*/ 0 w 542"/>
                  <a:gd name="T41" fmla="*/ 0 h 478"/>
                  <a:gd name="T42" fmla="*/ 0 w 542"/>
                  <a:gd name="T43" fmla="*/ 0 h 478"/>
                  <a:gd name="T44" fmla="*/ 0 w 542"/>
                  <a:gd name="T45" fmla="*/ 0 h 478"/>
                  <a:gd name="T46" fmla="*/ 0 w 542"/>
                  <a:gd name="T47" fmla="*/ 0 h 478"/>
                  <a:gd name="T48" fmla="*/ 0 w 542"/>
                  <a:gd name="T49" fmla="*/ 0 h 478"/>
                  <a:gd name="T50" fmla="*/ 0 w 542"/>
                  <a:gd name="T51" fmla="*/ 0 h 478"/>
                  <a:gd name="T52" fmla="*/ 0 w 542"/>
                  <a:gd name="T53" fmla="*/ 0 h 478"/>
                  <a:gd name="T54" fmla="*/ 0 w 542"/>
                  <a:gd name="T55" fmla="*/ 0 h 4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2"/>
                  <a:gd name="T85" fmla="*/ 0 h 478"/>
                  <a:gd name="T86" fmla="*/ 542 w 542"/>
                  <a:gd name="T87" fmla="*/ 478 h 4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2" h="478">
                    <a:moveTo>
                      <a:pt x="0" y="369"/>
                    </a:moveTo>
                    <a:lnTo>
                      <a:pt x="0" y="478"/>
                    </a:lnTo>
                    <a:lnTo>
                      <a:pt x="22" y="450"/>
                    </a:lnTo>
                    <a:lnTo>
                      <a:pt x="46" y="421"/>
                    </a:lnTo>
                    <a:lnTo>
                      <a:pt x="78" y="392"/>
                    </a:lnTo>
                    <a:lnTo>
                      <a:pt x="118" y="358"/>
                    </a:lnTo>
                    <a:lnTo>
                      <a:pt x="156" y="320"/>
                    </a:lnTo>
                    <a:lnTo>
                      <a:pt x="196" y="285"/>
                    </a:lnTo>
                    <a:lnTo>
                      <a:pt x="232" y="255"/>
                    </a:lnTo>
                    <a:lnTo>
                      <a:pt x="265" y="229"/>
                    </a:lnTo>
                    <a:lnTo>
                      <a:pt x="301" y="205"/>
                    </a:lnTo>
                    <a:lnTo>
                      <a:pt x="339" y="181"/>
                    </a:lnTo>
                    <a:lnTo>
                      <a:pt x="383" y="155"/>
                    </a:lnTo>
                    <a:lnTo>
                      <a:pt x="423" y="136"/>
                    </a:lnTo>
                    <a:lnTo>
                      <a:pt x="465" y="118"/>
                    </a:lnTo>
                    <a:lnTo>
                      <a:pt x="509" y="99"/>
                    </a:lnTo>
                    <a:lnTo>
                      <a:pt x="542" y="84"/>
                    </a:lnTo>
                    <a:lnTo>
                      <a:pt x="542" y="0"/>
                    </a:lnTo>
                    <a:lnTo>
                      <a:pt x="483" y="17"/>
                    </a:lnTo>
                    <a:lnTo>
                      <a:pt x="396" y="54"/>
                    </a:lnTo>
                    <a:lnTo>
                      <a:pt x="285" y="102"/>
                    </a:lnTo>
                    <a:lnTo>
                      <a:pt x="203" y="152"/>
                    </a:lnTo>
                    <a:lnTo>
                      <a:pt x="129" y="225"/>
                    </a:lnTo>
                    <a:lnTo>
                      <a:pt x="55" y="285"/>
                    </a:lnTo>
                    <a:lnTo>
                      <a:pt x="0" y="343"/>
                    </a:lnTo>
                    <a:lnTo>
                      <a:pt x="0" y="476"/>
                    </a:lnTo>
                    <a:lnTo>
                      <a:pt x="0" y="474"/>
                    </a:lnTo>
                    <a:lnTo>
                      <a:pt x="0" y="36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2" name="Freeform 153">
                <a:extLst>
                  <a:ext uri="{FF2B5EF4-FFF2-40B4-BE49-F238E27FC236}">
                    <a16:creationId xmlns:a16="http://schemas.microsoft.com/office/drawing/2014/main" id="{BDBE81F2-B08D-E746-A72B-A13AA6899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2210"/>
                <a:ext cx="221" cy="99"/>
              </a:xfrm>
              <a:custGeom>
                <a:avLst/>
                <a:gdLst>
                  <a:gd name="T0" fmla="*/ 0 w 648"/>
                  <a:gd name="T1" fmla="*/ 0 h 296"/>
                  <a:gd name="T2" fmla="*/ 0 w 648"/>
                  <a:gd name="T3" fmla="*/ 0 h 296"/>
                  <a:gd name="T4" fmla="*/ 0 w 648"/>
                  <a:gd name="T5" fmla="*/ 0 h 296"/>
                  <a:gd name="T6" fmla="*/ 0 w 648"/>
                  <a:gd name="T7" fmla="*/ 0 h 296"/>
                  <a:gd name="T8" fmla="*/ 0 w 648"/>
                  <a:gd name="T9" fmla="*/ 0 h 296"/>
                  <a:gd name="T10" fmla="*/ 0 w 648"/>
                  <a:gd name="T11" fmla="*/ 0 h 296"/>
                  <a:gd name="T12" fmla="*/ 0 w 648"/>
                  <a:gd name="T13" fmla="*/ 0 h 296"/>
                  <a:gd name="T14" fmla="*/ 0 w 648"/>
                  <a:gd name="T15" fmla="*/ 0 h 296"/>
                  <a:gd name="T16" fmla="*/ 0 w 648"/>
                  <a:gd name="T17" fmla="*/ 0 h 296"/>
                  <a:gd name="T18" fmla="*/ 0 w 648"/>
                  <a:gd name="T19" fmla="*/ 0 h 296"/>
                  <a:gd name="T20" fmla="*/ 0 w 648"/>
                  <a:gd name="T21" fmla="*/ 0 h 296"/>
                  <a:gd name="T22" fmla="*/ 0 w 648"/>
                  <a:gd name="T23" fmla="*/ 0 h 296"/>
                  <a:gd name="T24" fmla="*/ 0 w 648"/>
                  <a:gd name="T25" fmla="*/ 0 h 296"/>
                  <a:gd name="T26" fmla="*/ 0 w 648"/>
                  <a:gd name="T27" fmla="*/ 0 h 296"/>
                  <a:gd name="T28" fmla="*/ 0 w 648"/>
                  <a:gd name="T29" fmla="*/ 0 h 296"/>
                  <a:gd name="T30" fmla="*/ 0 w 648"/>
                  <a:gd name="T31" fmla="*/ 0 h 296"/>
                  <a:gd name="T32" fmla="*/ 0 w 648"/>
                  <a:gd name="T33" fmla="*/ 0 h 296"/>
                  <a:gd name="T34" fmla="*/ 0 w 648"/>
                  <a:gd name="T35" fmla="*/ 0 h 296"/>
                  <a:gd name="T36" fmla="*/ 0 w 648"/>
                  <a:gd name="T37" fmla="*/ 0 h 296"/>
                  <a:gd name="T38" fmla="*/ 0 w 648"/>
                  <a:gd name="T39" fmla="*/ 0 h 296"/>
                  <a:gd name="T40" fmla="*/ 0 w 648"/>
                  <a:gd name="T41" fmla="*/ 0 h 296"/>
                  <a:gd name="T42" fmla="*/ 0 w 648"/>
                  <a:gd name="T43" fmla="*/ 0 h 296"/>
                  <a:gd name="T44" fmla="*/ 0 w 648"/>
                  <a:gd name="T45" fmla="*/ 0 h 296"/>
                  <a:gd name="T46" fmla="*/ 0 w 648"/>
                  <a:gd name="T47" fmla="*/ 0 h 296"/>
                  <a:gd name="T48" fmla="*/ 0 w 648"/>
                  <a:gd name="T49" fmla="*/ 0 h 2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48"/>
                  <a:gd name="T76" fmla="*/ 0 h 296"/>
                  <a:gd name="T77" fmla="*/ 648 w 648"/>
                  <a:gd name="T78" fmla="*/ 296 h 2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48" h="296">
                    <a:moveTo>
                      <a:pt x="0" y="0"/>
                    </a:moveTo>
                    <a:lnTo>
                      <a:pt x="0" y="91"/>
                    </a:lnTo>
                    <a:lnTo>
                      <a:pt x="42" y="99"/>
                    </a:lnTo>
                    <a:lnTo>
                      <a:pt x="85" y="106"/>
                    </a:lnTo>
                    <a:lnTo>
                      <a:pt x="126" y="116"/>
                    </a:lnTo>
                    <a:lnTo>
                      <a:pt x="168" y="126"/>
                    </a:lnTo>
                    <a:lnTo>
                      <a:pt x="216" y="138"/>
                    </a:lnTo>
                    <a:lnTo>
                      <a:pt x="269" y="151"/>
                    </a:lnTo>
                    <a:lnTo>
                      <a:pt x="335" y="171"/>
                    </a:lnTo>
                    <a:lnTo>
                      <a:pt x="398" y="189"/>
                    </a:lnTo>
                    <a:lnTo>
                      <a:pt x="440" y="203"/>
                    </a:lnTo>
                    <a:lnTo>
                      <a:pt x="490" y="223"/>
                    </a:lnTo>
                    <a:lnTo>
                      <a:pt x="543" y="245"/>
                    </a:lnTo>
                    <a:lnTo>
                      <a:pt x="592" y="267"/>
                    </a:lnTo>
                    <a:lnTo>
                      <a:pt x="627" y="284"/>
                    </a:lnTo>
                    <a:lnTo>
                      <a:pt x="648" y="296"/>
                    </a:lnTo>
                    <a:lnTo>
                      <a:pt x="648" y="183"/>
                    </a:lnTo>
                    <a:lnTo>
                      <a:pt x="607" y="155"/>
                    </a:lnTo>
                    <a:lnTo>
                      <a:pt x="526" y="115"/>
                    </a:lnTo>
                    <a:lnTo>
                      <a:pt x="431" y="75"/>
                    </a:lnTo>
                    <a:lnTo>
                      <a:pt x="347" y="53"/>
                    </a:lnTo>
                    <a:lnTo>
                      <a:pt x="249" y="26"/>
                    </a:lnTo>
                    <a:lnTo>
                      <a:pt x="151" y="7"/>
                    </a:lnTo>
                    <a:lnTo>
                      <a:pt x="8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Freeform 154">
                <a:extLst>
                  <a:ext uri="{FF2B5EF4-FFF2-40B4-BE49-F238E27FC236}">
                    <a16:creationId xmlns:a16="http://schemas.microsoft.com/office/drawing/2014/main" id="{26959B9F-12AF-F88F-6BE4-5A6331D04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" y="1971"/>
                <a:ext cx="598" cy="301"/>
              </a:xfrm>
              <a:custGeom>
                <a:avLst/>
                <a:gdLst>
                  <a:gd name="T0" fmla="*/ 0 w 1808"/>
                  <a:gd name="T1" fmla="*/ 0 h 905"/>
                  <a:gd name="T2" fmla="*/ 0 w 1808"/>
                  <a:gd name="T3" fmla="*/ 0 h 905"/>
                  <a:gd name="T4" fmla="*/ 0 w 1808"/>
                  <a:gd name="T5" fmla="*/ 0 h 905"/>
                  <a:gd name="T6" fmla="*/ 0 w 1808"/>
                  <a:gd name="T7" fmla="*/ 0 h 905"/>
                  <a:gd name="T8" fmla="*/ 0 w 1808"/>
                  <a:gd name="T9" fmla="*/ 0 h 905"/>
                  <a:gd name="T10" fmla="*/ 0 w 1808"/>
                  <a:gd name="T11" fmla="*/ 0 h 905"/>
                  <a:gd name="T12" fmla="*/ 0 w 1808"/>
                  <a:gd name="T13" fmla="*/ 0 h 905"/>
                  <a:gd name="T14" fmla="*/ 0 w 1808"/>
                  <a:gd name="T15" fmla="*/ 0 h 905"/>
                  <a:gd name="T16" fmla="*/ 0 w 1808"/>
                  <a:gd name="T17" fmla="*/ 0 h 905"/>
                  <a:gd name="T18" fmla="*/ 0 w 1808"/>
                  <a:gd name="T19" fmla="*/ 0 h 905"/>
                  <a:gd name="T20" fmla="*/ 0 w 1808"/>
                  <a:gd name="T21" fmla="*/ 0 h 905"/>
                  <a:gd name="T22" fmla="*/ 0 w 1808"/>
                  <a:gd name="T23" fmla="*/ 0 h 905"/>
                  <a:gd name="T24" fmla="*/ 0 w 1808"/>
                  <a:gd name="T25" fmla="*/ 0 h 905"/>
                  <a:gd name="T26" fmla="*/ 0 w 1808"/>
                  <a:gd name="T27" fmla="*/ 0 h 905"/>
                  <a:gd name="T28" fmla="*/ 0 w 1808"/>
                  <a:gd name="T29" fmla="*/ 0 h 905"/>
                  <a:gd name="T30" fmla="*/ 0 w 1808"/>
                  <a:gd name="T31" fmla="*/ 0 h 905"/>
                  <a:gd name="T32" fmla="*/ 0 w 1808"/>
                  <a:gd name="T33" fmla="*/ 0 h 905"/>
                  <a:gd name="T34" fmla="*/ 0 w 1808"/>
                  <a:gd name="T35" fmla="*/ 0 h 905"/>
                  <a:gd name="T36" fmla="*/ 0 w 1808"/>
                  <a:gd name="T37" fmla="*/ 0 h 905"/>
                  <a:gd name="T38" fmla="*/ 0 w 1808"/>
                  <a:gd name="T39" fmla="*/ 0 h 905"/>
                  <a:gd name="T40" fmla="*/ 0 w 1808"/>
                  <a:gd name="T41" fmla="*/ 0 h 905"/>
                  <a:gd name="T42" fmla="*/ 0 w 1808"/>
                  <a:gd name="T43" fmla="*/ 0 h 905"/>
                  <a:gd name="T44" fmla="*/ 0 w 1808"/>
                  <a:gd name="T45" fmla="*/ 0 h 905"/>
                  <a:gd name="T46" fmla="*/ 0 w 1808"/>
                  <a:gd name="T47" fmla="*/ 0 h 905"/>
                  <a:gd name="T48" fmla="*/ 0 w 1808"/>
                  <a:gd name="T49" fmla="*/ 0 h 905"/>
                  <a:gd name="T50" fmla="*/ 0 w 1808"/>
                  <a:gd name="T51" fmla="*/ 0 h 905"/>
                  <a:gd name="T52" fmla="*/ 0 w 1808"/>
                  <a:gd name="T53" fmla="*/ 0 h 905"/>
                  <a:gd name="T54" fmla="*/ 0 w 1808"/>
                  <a:gd name="T55" fmla="*/ 0 h 905"/>
                  <a:gd name="T56" fmla="*/ 0 w 1808"/>
                  <a:gd name="T57" fmla="*/ 0 h 905"/>
                  <a:gd name="T58" fmla="*/ 0 w 1808"/>
                  <a:gd name="T59" fmla="*/ 0 h 905"/>
                  <a:gd name="T60" fmla="*/ 0 w 1808"/>
                  <a:gd name="T61" fmla="*/ 0 h 905"/>
                  <a:gd name="T62" fmla="*/ 0 w 1808"/>
                  <a:gd name="T63" fmla="*/ 0 h 905"/>
                  <a:gd name="T64" fmla="*/ 0 w 1808"/>
                  <a:gd name="T65" fmla="*/ 0 h 905"/>
                  <a:gd name="T66" fmla="*/ 0 w 1808"/>
                  <a:gd name="T67" fmla="*/ 0 h 905"/>
                  <a:gd name="T68" fmla="*/ 0 w 1808"/>
                  <a:gd name="T69" fmla="*/ 0 h 905"/>
                  <a:gd name="T70" fmla="*/ 0 w 1808"/>
                  <a:gd name="T71" fmla="*/ 0 h 905"/>
                  <a:gd name="T72" fmla="*/ 0 w 1808"/>
                  <a:gd name="T73" fmla="*/ 0 h 905"/>
                  <a:gd name="T74" fmla="*/ 0 w 1808"/>
                  <a:gd name="T75" fmla="*/ 0 h 905"/>
                  <a:gd name="T76" fmla="*/ 0 w 1808"/>
                  <a:gd name="T77" fmla="*/ 0 h 905"/>
                  <a:gd name="T78" fmla="*/ 0 w 1808"/>
                  <a:gd name="T79" fmla="*/ 0 h 905"/>
                  <a:gd name="T80" fmla="*/ 0 w 1808"/>
                  <a:gd name="T81" fmla="*/ 0 h 9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8"/>
                  <a:gd name="T124" fmla="*/ 0 h 905"/>
                  <a:gd name="T125" fmla="*/ 1808 w 1808"/>
                  <a:gd name="T126" fmla="*/ 905 h 90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8" h="905">
                    <a:moveTo>
                      <a:pt x="0" y="6"/>
                    </a:moveTo>
                    <a:lnTo>
                      <a:pt x="99" y="0"/>
                    </a:lnTo>
                    <a:lnTo>
                      <a:pt x="148" y="0"/>
                    </a:lnTo>
                    <a:lnTo>
                      <a:pt x="208" y="0"/>
                    </a:lnTo>
                    <a:lnTo>
                      <a:pt x="264" y="3"/>
                    </a:lnTo>
                    <a:lnTo>
                      <a:pt x="320" y="6"/>
                    </a:lnTo>
                    <a:lnTo>
                      <a:pt x="375" y="13"/>
                    </a:lnTo>
                    <a:lnTo>
                      <a:pt x="424" y="23"/>
                    </a:lnTo>
                    <a:lnTo>
                      <a:pt x="479" y="33"/>
                    </a:lnTo>
                    <a:lnTo>
                      <a:pt x="545" y="49"/>
                    </a:lnTo>
                    <a:lnTo>
                      <a:pt x="604" y="69"/>
                    </a:lnTo>
                    <a:lnTo>
                      <a:pt x="660" y="85"/>
                    </a:lnTo>
                    <a:lnTo>
                      <a:pt x="723" y="109"/>
                    </a:lnTo>
                    <a:lnTo>
                      <a:pt x="782" y="135"/>
                    </a:lnTo>
                    <a:lnTo>
                      <a:pt x="842" y="161"/>
                    </a:lnTo>
                    <a:lnTo>
                      <a:pt x="891" y="187"/>
                    </a:lnTo>
                    <a:lnTo>
                      <a:pt x="947" y="213"/>
                    </a:lnTo>
                    <a:lnTo>
                      <a:pt x="995" y="238"/>
                    </a:lnTo>
                    <a:lnTo>
                      <a:pt x="1047" y="268"/>
                    </a:lnTo>
                    <a:lnTo>
                      <a:pt x="1100" y="298"/>
                    </a:lnTo>
                    <a:lnTo>
                      <a:pt x="1153" y="334"/>
                    </a:lnTo>
                    <a:lnTo>
                      <a:pt x="1199" y="364"/>
                    </a:lnTo>
                    <a:lnTo>
                      <a:pt x="1249" y="403"/>
                    </a:lnTo>
                    <a:lnTo>
                      <a:pt x="1295" y="439"/>
                    </a:lnTo>
                    <a:lnTo>
                      <a:pt x="1338" y="476"/>
                    </a:lnTo>
                    <a:lnTo>
                      <a:pt x="1373" y="515"/>
                    </a:lnTo>
                    <a:lnTo>
                      <a:pt x="1402" y="549"/>
                    </a:lnTo>
                    <a:lnTo>
                      <a:pt x="1426" y="586"/>
                    </a:lnTo>
                    <a:lnTo>
                      <a:pt x="1808" y="537"/>
                    </a:lnTo>
                    <a:lnTo>
                      <a:pt x="1754" y="563"/>
                    </a:lnTo>
                    <a:lnTo>
                      <a:pt x="1692" y="589"/>
                    </a:lnTo>
                    <a:lnTo>
                      <a:pt x="1642" y="612"/>
                    </a:lnTo>
                    <a:lnTo>
                      <a:pt x="1605" y="630"/>
                    </a:lnTo>
                    <a:lnTo>
                      <a:pt x="1564" y="652"/>
                    </a:lnTo>
                    <a:lnTo>
                      <a:pt x="1531" y="671"/>
                    </a:lnTo>
                    <a:lnTo>
                      <a:pt x="1499" y="692"/>
                    </a:lnTo>
                    <a:lnTo>
                      <a:pt x="1467" y="718"/>
                    </a:lnTo>
                    <a:lnTo>
                      <a:pt x="1437" y="743"/>
                    </a:lnTo>
                    <a:lnTo>
                      <a:pt x="1399" y="775"/>
                    </a:lnTo>
                    <a:lnTo>
                      <a:pt x="1363" y="809"/>
                    </a:lnTo>
                    <a:lnTo>
                      <a:pt x="1331" y="837"/>
                    </a:lnTo>
                    <a:lnTo>
                      <a:pt x="1295" y="875"/>
                    </a:lnTo>
                    <a:lnTo>
                      <a:pt x="1265" y="905"/>
                    </a:lnTo>
                    <a:lnTo>
                      <a:pt x="1235" y="891"/>
                    </a:lnTo>
                    <a:lnTo>
                      <a:pt x="1206" y="875"/>
                    </a:lnTo>
                    <a:lnTo>
                      <a:pt x="1174" y="861"/>
                    </a:lnTo>
                    <a:lnTo>
                      <a:pt x="1136" y="845"/>
                    </a:lnTo>
                    <a:lnTo>
                      <a:pt x="1098" y="830"/>
                    </a:lnTo>
                    <a:lnTo>
                      <a:pt x="1063" y="818"/>
                    </a:lnTo>
                    <a:lnTo>
                      <a:pt x="1029" y="808"/>
                    </a:lnTo>
                    <a:lnTo>
                      <a:pt x="990" y="796"/>
                    </a:lnTo>
                    <a:lnTo>
                      <a:pt x="950" y="786"/>
                    </a:lnTo>
                    <a:lnTo>
                      <a:pt x="908" y="775"/>
                    </a:lnTo>
                    <a:lnTo>
                      <a:pt x="869" y="765"/>
                    </a:lnTo>
                    <a:lnTo>
                      <a:pt x="832" y="755"/>
                    </a:lnTo>
                    <a:lnTo>
                      <a:pt x="791" y="748"/>
                    </a:lnTo>
                    <a:lnTo>
                      <a:pt x="753" y="740"/>
                    </a:lnTo>
                    <a:lnTo>
                      <a:pt x="717" y="732"/>
                    </a:lnTo>
                    <a:lnTo>
                      <a:pt x="674" y="723"/>
                    </a:lnTo>
                    <a:lnTo>
                      <a:pt x="615" y="717"/>
                    </a:lnTo>
                    <a:lnTo>
                      <a:pt x="1011" y="648"/>
                    </a:lnTo>
                    <a:lnTo>
                      <a:pt x="985" y="596"/>
                    </a:lnTo>
                    <a:lnTo>
                      <a:pt x="954" y="556"/>
                    </a:lnTo>
                    <a:lnTo>
                      <a:pt x="898" y="482"/>
                    </a:lnTo>
                    <a:lnTo>
                      <a:pt x="865" y="449"/>
                    </a:lnTo>
                    <a:lnTo>
                      <a:pt x="832" y="416"/>
                    </a:lnTo>
                    <a:lnTo>
                      <a:pt x="773" y="360"/>
                    </a:lnTo>
                    <a:lnTo>
                      <a:pt x="736" y="327"/>
                    </a:lnTo>
                    <a:lnTo>
                      <a:pt x="693" y="288"/>
                    </a:lnTo>
                    <a:lnTo>
                      <a:pt x="654" y="258"/>
                    </a:lnTo>
                    <a:lnTo>
                      <a:pt x="621" y="232"/>
                    </a:lnTo>
                    <a:lnTo>
                      <a:pt x="588" y="206"/>
                    </a:lnTo>
                    <a:lnTo>
                      <a:pt x="548" y="180"/>
                    </a:lnTo>
                    <a:lnTo>
                      <a:pt x="505" y="155"/>
                    </a:lnTo>
                    <a:lnTo>
                      <a:pt x="463" y="135"/>
                    </a:lnTo>
                    <a:lnTo>
                      <a:pt x="421" y="112"/>
                    </a:lnTo>
                    <a:lnTo>
                      <a:pt x="368" y="92"/>
                    </a:lnTo>
                    <a:lnTo>
                      <a:pt x="320" y="76"/>
                    </a:lnTo>
                    <a:lnTo>
                      <a:pt x="264" y="62"/>
                    </a:lnTo>
                    <a:lnTo>
                      <a:pt x="211" y="49"/>
                    </a:lnTo>
                    <a:lnTo>
                      <a:pt x="155" y="36"/>
                    </a:lnTo>
                    <a:lnTo>
                      <a:pt x="95" y="2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155">
              <a:extLst>
                <a:ext uri="{FF2B5EF4-FFF2-40B4-BE49-F238E27FC236}">
                  <a16:creationId xmlns:a16="http://schemas.microsoft.com/office/drawing/2014/main" id="{FA44DB19-C507-AA30-1FE9-F62F658230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0" y="2592"/>
              <a:ext cx="598" cy="336"/>
              <a:chOff x="1556" y="1967"/>
              <a:chExt cx="598" cy="336"/>
            </a:xfrm>
          </p:grpSpPr>
          <p:sp>
            <p:nvSpPr>
              <p:cNvPr id="46" name="Freeform 156">
                <a:extLst>
                  <a:ext uri="{FF2B5EF4-FFF2-40B4-BE49-F238E27FC236}">
                    <a16:creationId xmlns:a16="http://schemas.microsoft.com/office/drawing/2014/main" id="{B6B776E0-D304-0DFB-74F2-BB455187F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1967"/>
                <a:ext cx="598" cy="302"/>
              </a:xfrm>
              <a:custGeom>
                <a:avLst/>
                <a:gdLst>
                  <a:gd name="T0" fmla="*/ 0 w 1810"/>
                  <a:gd name="T1" fmla="*/ 0 h 912"/>
                  <a:gd name="T2" fmla="*/ 0 w 1810"/>
                  <a:gd name="T3" fmla="*/ 0 h 912"/>
                  <a:gd name="T4" fmla="*/ 0 w 1810"/>
                  <a:gd name="T5" fmla="*/ 0 h 912"/>
                  <a:gd name="T6" fmla="*/ 0 w 1810"/>
                  <a:gd name="T7" fmla="*/ 0 h 912"/>
                  <a:gd name="T8" fmla="*/ 0 w 1810"/>
                  <a:gd name="T9" fmla="*/ 0 h 912"/>
                  <a:gd name="T10" fmla="*/ 0 w 1810"/>
                  <a:gd name="T11" fmla="*/ 0 h 912"/>
                  <a:gd name="T12" fmla="*/ 0 w 1810"/>
                  <a:gd name="T13" fmla="*/ 0 h 912"/>
                  <a:gd name="T14" fmla="*/ 0 w 1810"/>
                  <a:gd name="T15" fmla="*/ 0 h 912"/>
                  <a:gd name="T16" fmla="*/ 0 w 1810"/>
                  <a:gd name="T17" fmla="*/ 0 h 912"/>
                  <a:gd name="T18" fmla="*/ 0 w 1810"/>
                  <a:gd name="T19" fmla="*/ 0 h 912"/>
                  <a:gd name="T20" fmla="*/ 0 w 1810"/>
                  <a:gd name="T21" fmla="*/ 0 h 912"/>
                  <a:gd name="T22" fmla="*/ 0 w 1810"/>
                  <a:gd name="T23" fmla="*/ 0 h 912"/>
                  <a:gd name="T24" fmla="*/ 0 w 1810"/>
                  <a:gd name="T25" fmla="*/ 0 h 912"/>
                  <a:gd name="T26" fmla="*/ 0 w 1810"/>
                  <a:gd name="T27" fmla="*/ 0 h 912"/>
                  <a:gd name="T28" fmla="*/ 0 w 1810"/>
                  <a:gd name="T29" fmla="*/ 0 h 912"/>
                  <a:gd name="T30" fmla="*/ 0 w 1810"/>
                  <a:gd name="T31" fmla="*/ 0 h 912"/>
                  <a:gd name="T32" fmla="*/ 0 w 1810"/>
                  <a:gd name="T33" fmla="*/ 0 h 912"/>
                  <a:gd name="T34" fmla="*/ 0 w 1810"/>
                  <a:gd name="T35" fmla="*/ 0 h 912"/>
                  <a:gd name="T36" fmla="*/ 0 w 1810"/>
                  <a:gd name="T37" fmla="*/ 0 h 912"/>
                  <a:gd name="T38" fmla="*/ 0 w 1810"/>
                  <a:gd name="T39" fmla="*/ 0 h 912"/>
                  <a:gd name="T40" fmla="*/ 0 w 1810"/>
                  <a:gd name="T41" fmla="*/ 0 h 912"/>
                  <a:gd name="T42" fmla="*/ 0 w 1810"/>
                  <a:gd name="T43" fmla="*/ 0 h 912"/>
                  <a:gd name="T44" fmla="*/ 0 w 1810"/>
                  <a:gd name="T45" fmla="*/ 0 h 912"/>
                  <a:gd name="T46" fmla="*/ 0 w 1810"/>
                  <a:gd name="T47" fmla="*/ 0 h 912"/>
                  <a:gd name="T48" fmla="*/ 0 w 1810"/>
                  <a:gd name="T49" fmla="*/ 0 h 912"/>
                  <a:gd name="T50" fmla="*/ 0 w 1810"/>
                  <a:gd name="T51" fmla="*/ 0 h 912"/>
                  <a:gd name="T52" fmla="*/ 0 w 1810"/>
                  <a:gd name="T53" fmla="*/ 0 h 912"/>
                  <a:gd name="T54" fmla="*/ 0 w 1810"/>
                  <a:gd name="T55" fmla="*/ 0 h 912"/>
                  <a:gd name="T56" fmla="*/ 0 w 1810"/>
                  <a:gd name="T57" fmla="*/ 0 h 912"/>
                  <a:gd name="T58" fmla="*/ 0 w 1810"/>
                  <a:gd name="T59" fmla="*/ 0 h 912"/>
                  <a:gd name="T60" fmla="*/ 0 w 1810"/>
                  <a:gd name="T61" fmla="*/ 0 h 912"/>
                  <a:gd name="T62" fmla="*/ 0 w 1810"/>
                  <a:gd name="T63" fmla="*/ 0 h 912"/>
                  <a:gd name="T64" fmla="*/ 0 w 1810"/>
                  <a:gd name="T65" fmla="*/ 0 h 912"/>
                  <a:gd name="T66" fmla="*/ 0 w 1810"/>
                  <a:gd name="T67" fmla="*/ 0 h 912"/>
                  <a:gd name="T68" fmla="*/ 0 w 1810"/>
                  <a:gd name="T69" fmla="*/ 0 h 912"/>
                  <a:gd name="T70" fmla="*/ 0 w 1810"/>
                  <a:gd name="T71" fmla="*/ 0 h 912"/>
                  <a:gd name="T72" fmla="*/ 0 w 1810"/>
                  <a:gd name="T73" fmla="*/ 0 h 912"/>
                  <a:gd name="T74" fmla="*/ 0 w 1810"/>
                  <a:gd name="T75" fmla="*/ 0 h 912"/>
                  <a:gd name="T76" fmla="*/ 0 w 1810"/>
                  <a:gd name="T77" fmla="*/ 0 h 912"/>
                  <a:gd name="T78" fmla="*/ 0 w 1810"/>
                  <a:gd name="T79" fmla="*/ 0 h 912"/>
                  <a:gd name="T80" fmla="*/ 0 w 1810"/>
                  <a:gd name="T81" fmla="*/ 0 h 91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10"/>
                  <a:gd name="T124" fmla="*/ 0 h 912"/>
                  <a:gd name="T125" fmla="*/ 1810 w 1810"/>
                  <a:gd name="T126" fmla="*/ 912 h 91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10" h="912">
                    <a:moveTo>
                      <a:pt x="1809" y="5"/>
                    </a:moveTo>
                    <a:lnTo>
                      <a:pt x="1706" y="0"/>
                    </a:lnTo>
                    <a:lnTo>
                      <a:pt x="1658" y="0"/>
                    </a:lnTo>
                    <a:lnTo>
                      <a:pt x="1599" y="0"/>
                    </a:lnTo>
                    <a:lnTo>
                      <a:pt x="1543" y="2"/>
                    </a:lnTo>
                    <a:lnTo>
                      <a:pt x="1487" y="5"/>
                    </a:lnTo>
                    <a:lnTo>
                      <a:pt x="1432" y="12"/>
                    </a:lnTo>
                    <a:lnTo>
                      <a:pt x="1382" y="22"/>
                    </a:lnTo>
                    <a:lnTo>
                      <a:pt x="1327" y="33"/>
                    </a:lnTo>
                    <a:lnTo>
                      <a:pt x="1261" y="48"/>
                    </a:lnTo>
                    <a:lnTo>
                      <a:pt x="1202" y="69"/>
                    </a:lnTo>
                    <a:lnTo>
                      <a:pt x="1146" y="86"/>
                    </a:lnTo>
                    <a:lnTo>
                      <a:pt x="1083" y="110"/>
                    </a:lnTo>
                    <a:lnTo>
                      <a:pt x="1024" y="136"/>
                    </a:lnTo>
                    <a:lnTo>
                      <a:pt x="964" y="163"/>
                    </a:lnTo>
                    <a:lnTo>
                      <a:pt x="915" y="189"/>
                    </a:lnTo>
                    <a:lnTo>
                      <a:pt x="859" y="215"/>
                    </a:lnTo>
                    <a:lnTo>
                      <a:pt x="812" y="241"/>
                    </a:lnTo>
                    <a:lnTo>
                      <a:pt x="759" y="270"/>
                    </a:lnTo>
                    <a:lnTo>
                      <a:pt x="706" y="301"/>
                    </a:lnTo>
                    <a:lnTo>
                      <a:pt x="653" y="338"/>
                    </a:lnTo>
                    <a:lnTo>
                      <a:pt x="607" y="368"/>
                    </a:lnTo>
                    <a:lnTo>
                      <a:pt x="558" y="409"/>
                    </a:lnTo>
                    <a:lnTo>
                      <a:pt x="512" y="445"/>
                    </a:lnTo>
                    <a:lnTo>
                      <a:pt x="469" y="481"/>
                    </a:lnTo>
                    <a:lnTo>
                      <a:pt x="434" y="522"/>
                    </a:lnTo>
                    <a:lnTo>
                      <a:pt x="404" y="556"/>
                    </a:lnTo>
                    <a:lnTo>
                      <a:pt x="381" y="593"/>
                    </a:lnTo>
                    <a:lnTo>
                      <a:pt x="0" y="543"/>
                    </a:lnTo>
                    <a:lnTo>
                      <a:pt x="59" y="570"/>
                    </a:lnTo>
                    <a:lnTo>
                      <a:pt x="105" y="593"/>
                    </a:lnTo>
                    <a:lnTo>
                      <a:pt x="161" y="617"/>
                    </a:lnTo>
                    <a:lnTo>
                      <a:pt x="202" y="641"/>
                    </a:lnTo>
                    <a:lnTo>
                      <a:pt x="239" y="663"/>
                    </a:lnTo>
                    <a:lnTo>
                      <a:pt x="272" y="680"/>
                    </a:lnTo>
                    <a:lnTo>
                      <a:pt x="304" y="705"/>
                    </a:lnTo>
                    <a:lnTo>
                      <a:pt x="336" y="727"/>
                    </a:lnTo>
                    <a:lnTo>
                      <a:pt x="370" y="753"/>
                    </a:lnTo>
                    <a:lnTo>
                      <a:pt x="407" y="785"/>
                    </a:lnTo>
                    <a:lnTo>
                      <a:pt x="447" y="817"/>
                    </a:lnTo>
                    <a:lnTo>
                      <a:pt x="479" y="849"/>
                    </a:lnTo>
                    <a:lnTo>
                      <a:pt x="514" y="884"/>
                    </a:lnTo>
                    <a:lnTo>
                      <a:pt x="541" y="912"/>
                    </a:lnTo>
                    <a:lnTo>
                      <a:pt x="571" y="904"/>
                    </a:lnTo>
                    <a:lnTo>
                      <a:pt x="601" y="886"/>
                    </a:lnTo>
                    <a:lnTo>
                      <a:pt x="633" y="873"/>
                    </a:lnTo>
                    <a:lnTo>
                      <a:pt x="670" y="856"/>
                    </a:lnTo>
                    <a:lnTo>
                      <a:pt x="708" y="840"/>
                    </a:lnTo>
                    <a:lnTo>
                      <a:pt x="744" y="829"/>
                    </a:lnTo>
                    <a:lnTo>
                      <a:pt x="778" y="819"/>
                    </a:lnTo>
                    <a:lnTo>
                      <a:pt x="816" y="806"/>
                    </a:lnTo>
                    <a:lnTo>
                      <a:pt x="857" y="797"/>
                    </a:lnTo>
                    <a:lnTo>
                      <a:pt x="899" y="785"/>
                    </a:lnTo>
                    <a:lnTo>
                      <a:pt x="937" y="775"/>
                    </a:lnTo>
                    <a:lnTo>
                      <a:pt x="974" y="765"/>
                    </a:lnTo>
                    <a:lnTo>
                      <a:pt x="1015" y="758"/>
                    </a:lnTo>
                    <a:lnTo>
                      <a:pt x="1054" y="750"/>
                    </a:lnTo>
                    <a:lnTo>
                      <a:pt x="1090" y="742"/>
                    </a:lnTo>
                    <a:lnTo>
                      <a:pt x="1133" y="732"/>
                    </a:lnTo>
                    <a:lnTo>
                      <a:pt x="1191" y="725"/>
                    </a:lnTo>
                    <a:lnTo>
                      <a:pt x="795" y="656"/>
                    </a:lnTo>
                    <a:lnTo>
                      <a:pt x="822" y="603"/>
                    </a:lnTo>
                    <a:lnTo>
                      <a:pt x="852" y="564"/>
                    </a:lnTo>
                    <a:lnTo>
                      <a:pt x="908" y="489"/>
                    </a:lnTo>
                    <a:lnTo>
                      <a:pt x="941" y="455"/>
                    </a:lnTo>
                    <a:lnTo>
                      <a:pt x="974" y="421"/>
                    </a:lnTo>
                    <a:lnTo>
                      <a:pt x="1034" y="365"/>
                    </a:lnTo>
                    <a:lnTo>
                      <a:pt x="1070" y="332"/>
                    </a:lnTo>
                    <a:lnTo>
                      <a:pt x="1113" y="298"/>
                    </a:lnTo>
                    <a:lnTo>
                      <a:pt x="1152" y="271"/>
                    </a:lnTo>
                    <a:lnTo>
                      <a:pt x="1185" y="252"/>
                    </a:lnTo>
                    <a:lnTo>
                      <a:pt x="1215" y="226"/>
                    </a:lnTo>
                    <a:lnTo>
                      <a:pt x="1258" y="203"/>
                    </a:lnTo>
                    <a:lnTo>
                      <a:pt x="1304" y="175"/>
                    </a:lnTo>
                    <a:lnTo>
                      <a:pt x="1340" y="155"/>
                    </a:lnTo>
                    <a:lnTo>
                      <a:pt x="1376" y="138"/>
                    </a:lnTo>
                    <a:lnTo>
                      <a:pt x="1438" y="122"/>
                    </a:lnTo>
                    <a:lnTo>
                      <a:pt x="1481" y="109"/>
                    </a:lnTo>
                    <a:lnTo>
                      <a:pt x="1543" y="95"/>
                    </a:lnTo>
                    <a:lnTo>
                      <a:pt x="1592" y="82"/>
                    </a:lnTo>
                    <a:lnTo>
                      <a:pt x="1652" y="76"/>
                    </a:lnTo>
                    <a:lnTo>
                      <a:pt x="1810" y="69"/>
                    </a:lnTo>
                    <a:lnTo>
                      <a:pt x="1809" y="5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7" name="Freeform 157">
                <a:extLst>
                  <a:ext uri="{FF2B5EF4-FFF2-40B4-BE49-F238E27FC236}">
                    <a16:creationId xmlns:a16="http://schemas.microsoft.com/office/drawing/2014/main" id="{5880B22E-6D7B-0A1B-CF34-A44675770C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2" y="2188"/>
                <a:ext cx="130" cy="52"/>
              </a:xfrm>
              <a:custGeom>
                <a:avLst/>
                <a:gdLst>
                  <a:gd name="T0" fmla="*/ 0 w 392"/>
                  <a:gd name="T1" fmla="*/ 0 h 151"/>
                  <a:gd name="T2" fmla="*/ 0 w 392"/>
                  <a:gd name="T3" fmla="*/ 0 h 151"/>
                  <a:gd name="T4" fmla="*/ 0 w 392"/>
                  <a:gd name="T5" fmla="*/ 0 h 151"/>
                  <a:gd name="T6" fmla="*/ 0 w 392"/>
                  <a:gd name="T7" fmla="*/ 0 h 151"/>
                  <a:gd name="T8" fmla="*/ 0 w 392"/>
                  <a:gd name="T9" fmla="*/ 0 h 151"/>
                  <a:gd name="T10" fmla="*/ 0 w 392"/>
                  <a:gd name="T11" fmla="*/ 0 h 1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2"/>
                  <a:gd name="T19" fmla="*/ 0 h 151"/>
                  <a:gd name="T20" fmla="*/ 392 w 392"/>
                  <a:gd name="T21" fmla="*/ 151 h 1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2" h="151">
                    <a:moveTo>
                      <a:pt x="392" y="62"/>
                    </a:moveTo>
                    <a:lnTo>
                      <a:pt x="392" y="151"/>
                    </a:lnTo>
                    <a:lnTo>
                      <a:pt x="0" y="82"/>
                    </a:lnTo>
                    <a:lnTo>
                      <a:pt x="7" y="42"/>
                    </a:lnTo>
                    <a:lnTo>
                      <a:pt x="33" y="0"/>
                    </a:lnTo>
                    <a:lnTo>
                      <a:pt x="392" y="62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 158">
                <a:extLst>
                  <a:ext uri="{FF2B5EF4-FFF2-40B4-BE49-F238E27FC236}">
                    <a16:creationId xmlns:a16="http://schemas.microsoft.com/office/drawing/2014/main" id="{BCA7A61D-1D63-9820-5E08-B1A6A210D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2149"/>
                <a:ext cx="126" cy="45"/>
              </a:xfrm>
              <a:custGeom>
                <a:avLst/>
                <a:gdLst>
                  <a:gd name="T0" fmla="*/ 0 w 377"/>
                  <a:gd name="T1" fmla="*/ 0 h 147"/>
                  <a:gd name="T2" fmla="*/ 0 w 377"/>
                  <a:gd name="T3" fmla="*/ 0 h 147"/>
                  <a:gd name="T4" fmla="*/ 0 w 377"/>
                  <a:gd name="T5" fmla="*/ 0 h 147"/>
                  <a:gd name="T6" fmla="*/ 0 w 377"/>
                  <a:gd name="T7" fmla="*/ 0 h 147"/>
                  <a:gd name="T8" fmla="*/ 0 w 377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7"/>
                  <a:gd name="T16" fmla="*/ 0 h 147"/>
                  <a:gd name="T17" fmla="*/ 377 w 377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7" h="147">
                    <a:moveTo>
                      <a:pt x="0" y="0"/>
                    </a:moveTo>
                    <a:lnTo>
                      <a:pt x="2" y="84"/>
                    </a:lnTo>
                    <a:lnTo>
                      <a:pt x="377" y="147"/>
                    </a:lnTo>
                    <a:lnTo>
                      <a:pt x="377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 159">
                <a:extLst>
                  <a:ext uri="{FF2B5EF4-FFF2-40B4-BE49-F238E27FC236}">
                    <a16:creationId xmlns:a16="http://schemas.microsoft.com/office/drawing/2014/main" id="{10B57F22-6447-55F5-CDFD-93CAE3E5F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1990"/>
                <a:ext cx="598" cy="313"/>
              </a:xfrm>
              <a:custGeom>
                <a:avLst/>
                <a:gdLst>
                  <a:gd name="T0" fmla="*/ 0 w 1810"/>
                  <a:gd name="T1" fmla="*/ 0 h 940"/>
                  <a:gd name="T2" fmla="*/ 0 w 1810"/>
                  <a:gd name="T3" fmla="*/ 0 h 940"/>
                  <a:gd name="T4" fmla="*/ 0 w 1810"/>
                  <a:gd name="T5" fmla="*/ 0 h 940"/>
                  <a:gd name="T6" fmla="*/ 0 w 1810"/>
                  <a:gd name="T7" fmla="*/ 0 h 940"/>
                  <a:gd name="T8" fmla="*/ 0 w 1810"/>
                  <a:gd name="T9" fmla="*/ 0 h 940"/>
                  <a:gd name="T10" fmla="*/ 0 w 1810"/>
                  <a:gd name="T11" fmla="*/ 0 h 940"/>
                  <a:gd name="T12" fmla="*/ 0 w 1810"/>
                  <a:gd name="T13" fmla="*/ 0 h 940"/>
                  <a:gd name="T14" fmla="*/ 0 w 1810"/>
                  <a:gd name="T15" fmla="*/ 0 h 940"/>
                  <a:gd name="T16" fmla="*/ 0 w 1810"/>
                  <a:gd name="T17" fmla="*/ 0 h 940"/>
                  <a:gd name="T18" fmla="*/ 0 w 1810"/>
                  <a:gd name="T19" fmla="*/ 0 h 940"/>
                  <a:gd name="T20" fmla="*/ 0 w 1810"/>
                  <a:gd name="T21" fmla="*/ 0 h 940"/>
                  <a:gd name="T22" fmla="*/ 0 w 1810"/>
                  <a:gd name="T23" fmla="*/ 0 h 940"/>
                  <a:gd name="T24" fmla="*/ 0 w 1810"/>
                  <a:gd name="T25" fmla="*/ 0 h 940"/>
                  <a:gd name="T26" fmla="*/ 0 w 1810"/>
                  <a:gd name="T27" fmla="*/ 0 h 940"/>
                  <a:gd name="T28" fmla="*/ 0 w 1810"/>
                  <a:gd name="T29" fmla="*/ 0 h 940"/>
                  <a:gd name="T30" fmla="*/ 0 w 1810"/>
                  <a:gd name="T31" fmla="*/ 0 h 940"/>
                  <a:gd name="T32" fmla="*/ 0 w 1810"/>
                  <a:gd name="T33" fmla="*/ 0 h 940"/>
                  <a:gd name="T34" fmla="*/ 0 w 1810"/>
                  <a:gd name="T35" fmla="*/ 0 h 940"/>
                  <a:gd name="T36" fmla="*/ 0 w 1810"/>
                  <a:gd name="T37" fmla="*/ 0 h 940"/>
                  <a:gd name="T38" fmla="*/ 0 w 1810"/>
                  <a:gd name="T39" fmla="*/ 0 h 940"/>
                  <a:gd name="T40" fmla="*/ 0 w 1810"/>
                  <a:gd name="T41" fmla="*/ 0 h 940"/>
                  <a:gd name="T42" fmla="*/ 0 w 1810"/>
                  <a:gd name="T43" fmla="*/ 0 h 940"/>
                  <a:gd name="T44" fmla="*/ 0 w 1810"/>
                  <a:gd name="T45" fmla="*/ 0 h 940"/>
                  <a:gd name="T46" fmla="*/ 0 w 1810"/>
                  <a:gd name="T47" fmla="*/ 0 h 940"/>
                  <a:gd name="T48" fmla="*/ 0 w 1810"/>
                  <a:gd name="T49" fmla="*/ 0 h 940"/>
                  <a:gd name="T50" fmla="*/ 0 w 1810"/>
                  <a:gd name="T51" fmla="*/ 0 h 940"/>
                  <a:gd name="T52" fmla="*/ 0 w 1810"/>
                  <a:gd name="T53" fmla="*/ 0 h 940"/>
                  <a:gd name="T54" fmla="*/ 0 w 1810"/>
                  <a:gd name="T55" fmla="*/ 0 h 940"/>
                  <a:gd name="T56" fmla="*/ 0 w 1810"/>
                  <a:gd name="T57" fmla="*/ 0 h 940"/>
                  <a:gd name="T58" fmla="*/ 0 w 1810"/>
                  <a:gd name="T59" fmla="*/ 0 h 940"/>
                  <a:gd name="T60" fmla="*/ 0 w 1810"/>
                  <a:gd name="T61" fmla="*/ 0 h 940"/>
                  <a:gd name="T62" fmla="*/ 0 w 1810"/>
                  <a:gd name="T63" fmla="*/ 0 h 940"/>
                  <a:gd name="T64" fmla="*/ 0 w 1810"/>
                  <a:gd name="T65" fmla="*/ 0 h 940"/>
                  <a:gd name="T66" fmla="*/ 0 w 1810"/>
                  <a:gd name="T67" fmla="*/ 0 h 940"/>
                  <a:gd name="T68" fmla="*/ 0 w 1810"/>
                  <a:gd name="T69" fmla="*/ 0 h 940"/>
                  <a:gd name="T70" fmla="*/ 0 w 1810"/>
                  <a:gd name="T71" fmla="*/ 0 h 940"/>
                  <a:gd name="T72" fmla="*/ 0 w 1810"/>
                  <a:gd name="T73" fmla="*/ 0 h 940"/>
                  <a:gd name="T74" fmla="*/ 0 w 1810"/>
                  <a:gd name="T75" fmla="*/ 0 h 940"/>
                  <a:gd name="T76" fmla="*/ 0 w 1810"/>
                  <a:gd name="T77" fmla="*/ 0 h 940"/>
                  <a:gd name="T78" fmla="*/ 0 w 1810"/>
                  <a:gd name="T79" fmla="*/ 0 h 940"/>
                  <a:gd name="T80" fmla="*/ 0 w 1810"/>
                  <a:gd name="T81" fmla="*/ 0 h 94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10"/>
                  <a:gd name="T124" fmla="*/ 0 h 940"/>
                  <a:gd name="T125" fmla="*/ 1810 w 1810"/>
                  <a:gd name="T126" fmla="*/ 940 h 94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10" h="940">
                    <a:moveTo>
                      <a:pt x="1810" y="6"/>
                    </a:moveTo>
                    <a:lnTo>
                      <a:pt x="1709" y="0"/>
                    </a:lnTo>
                    <a:lnTo>
                      <a:pt x="1660" y="0"/>
                    </a:lnTo>
                    <a:lnTo>
                      <a:pt x="1601" y="0"/>
                    </a:lnTo>
                    <a:lnTo>
                      <a:pt x="1545" y="3"/>
                    </a:lnTo>
                    <a:lnTo>
                      <a:pt x="1489" y="6"/>
                    </a:lnTo>
                    <a:lnTo>
                      <a:pt x="1434" y="13"/>
                    </a:lnTo>
                    <a:lnTo>
                      <a:pt x="1384" y="23"/>
                    </a:lnTo>
                    <a:lnTo>
                      <a:pt x="1329" y="34"/>
                    </a:lnTo>
                    <a:lnTo>
                      <a:pt x="1263" y="50"/>
                    </a:lnTo>
                    <a:lnTo>
                      <a:pt x="1204" y="71"/>
                    </a:lnTo>
                    <a:lnTo>
                      <a:pt x="1148" y="89"/>
                    </a:lnTo>
                    <a:lnTo>
                      <a:pt x="1085" y="113"/>
                    </a:lnTo>
                    <a:lnTo>
                      <a:pt x="1026" y="139"/>
                    </a:lnTo>
                    <a:lnTo>
                      <a:pt x="967" y="167"/>
                    </a:lnTo>
                    <a:lnTo>
                      <a:pt x="917" y="194"/>
                    </a:lnTo>
                    <a:lnTo>
                      <a:pt x="861" y="222"/>
                    </a:lnTo>
                    <a:lnTo>
                      <a:pt x="814" y="248"/>
                    </a:lnTo>
                    <a:lnTo>
                      <a:pt x="761" y="279"/>
                    </a:lnTo>
                    <a:lnTo>
                      <a:pt x="708" y="310"/>
                    </a:lnTo>
                    <a:lnTo>
                      <a:pt x="656" y="348"/>
                    </a:lnTo>
                    <a:lnTo>
                      <a:pt x="609" y="379"/>
                    </a:lnTo>
                    <a:lnTo>
                      <a:pt x="560" y="421"/>
                    </a:lnTo>
                    <a:lnTo>
                      <a:pt x="514" y="458"/>
                    </a:lnTo>
                    <a:lnTo>
                      <a:pt x="471" y="497"/>
                    </a:lnTo>
                    <a:lnTo>
                      <a:pt x="436" y="539"/>
                    </a:lnTo>
                    <a:lnTo>
                      <a:pt x="406" y="573"/>
                    </a:lnTo>
                    <a:lnTo>
                      <a:pt x="383" y="611"/>
                    </a:lnTo>
                    <a:lnTo>
                      <a:pt x="0" y="561"/>
                    </a:lnTo>
                    <a:lnTo>
                      <a:pt x="61" y="587"/>
                    </a:lnTo>
                    <a:lnTo>
                      <a:pt x="107" y="611"/>
                    </a:lnTo>
                    <a:lnTo>
                      <a:pt x="163" y="635"/>
                    </a:lnTo>
                    <a:lnTo>
                      <a:pt x="204" y="660"/>
                    </a:lnTo>
                    <a:lnTo>
                      <a:pt x="241" y="683"/>
                    </a:lnTo>
                    <a:lnTo>
                      <a:pt x="274" y="700"/>
                    </a:lnTo>
                    <a:lnTo>
                      <a:pt x="306" y="725"/>
                    </a:lnTo>
                    <a:lnTo>
                      <a:pt x="338" y="749"/>
                    </a:lnTo>
                    <a:lnTo>
                      <a:pt x="372" y="775"/>
                    </a:lnTo>
                    <a:lnTo>
                      <a:pt x="409" y="808"/>
                    </a:lnTo>
                    <a:lnTo>
                      <a:pt x="449" y="841"/>
                    </a:lnTo>
                    <a:lnTo>
                      <a:pt x="481" y="873"/>
                    </a:lnTo>
                    <a:lnTo>
                      <a:pt x="516" y="909"/>
                    </a:lnTo>
                    <a:lnTo>
                      <a:pt x="543" y="940"/>
                    </a:lnTo>
                    <a:lnTo>
                      <a:pt x="573" y="929"/>
                    </a:lnTo>
                    <a:lnTo>
                      <a:pt x="603" y="911"/>
                    </a:lnTo>
                    <a:lnTo>
                      <a:pt x="635" y="897"/>
                    </a:lnTo>
                    <a:lnTo>
                      <a:pt x="672" y="880"/>
                    </a:lnTo>
                    <a:lnTo>
                      <a:pt x="710" y="864"/>
                    </a:lnTo>
                    <a:lnTo>
                      <a:pt x="746" y="852"/>
                    </a:lnTo>
                    <a:lnTo>
                      <a:pt x="780" y="843"/>
                    </a:lnTo>
                    <a:lnTo>
                      <a:pt x="818" y="830"/>
                    </a:lnTo>
                    <a:lnTo>
                      <a:pt x="859" y="820"/>
                    </a:lnTo>
                    <a:lnTo>
                      <a:pt x="901" y="808"/>
                    </a:lnTo>
                    <a:lnTo>
                      <a:pt x="939" y="798"/>
                    </a:lnTo>
                    <a:lnTo>
                      <a:pt x="976" y="788"/>
                    </a:lnTo>
                    <a:lnTo>
                      <a:pt x="1017" y="780"/>
                    </a:lnTo>
                    <a:lnTo>
                      <a:pt x="1056" y="772"/>
                    </a:lnTo>
                    <a:lnTo>
                      <a:pt x="1092" y="764"/>
                    </a:lnTo>
                    <a:lnTo>
                      <a:pt x="1135" y="754"/>
                    </a:lnTo>
                    <a:lnTo>
                      <a:pt x="1191" y="747"/>
                    </a:lnTo>
                    <a:lnTo>
                      <a:pt x="797" y="676"/>
                    </a:lnTo>
                    <a:lnTo>
                      <a:pt x="824" y="621"/>
                    </a:lnTo>
                    <a:lnTo>
                      <a:pt x="854" y="580"/>
                    </a:lnTo>
                    <a:lnTo>
                      <a:pt x="911" y="504"/>
                    </a:lnTo>
                    <a:lnTo>
                      <a:pt x="944" y="468"/>
                    </a:lnTo>
                    <a:lnTo>
                      <a:pt x="976" y="434"/>
                    </a:lnTo>
                    <a:lnTo>
                      <a:pt x="1036" y="376"/>
                    </a:lnTo>
                    <a:lnTo>
                      <a:pt x="1072" y="342"/>
                    </a:lnTo>
                    <a:lnTo>
                      <a:pt x="1115" y="300"/>
                    </a:lnTo>
                    <a:lnTo>
                      <a:pt x="1155" y="269"/>
                    </a:lnTo>
                    <a:lnTo>
                      <a:pt x="1188" y="242"/>
                    </a:lnTo>
                    <a:lnTo>
                      <a:pt x="1221" y="215"/>
                    </a:lnTo>
                    <a:lnTo>
                      <a:pt x="1260" y="188"/>
                    </a:lnTo>
                    <a:lnTo>
                      <a:pt x="1303" y="160"/>
                    </a:lnTo>
                    <a:lnTo>
                      <a:pt x="1346" y="139"/>
                    </a:lnTo>
                    <a:lnTo>
                      <a:pt x="1388" y="115"/>
                    </a:lnTo>
                    <a:lnTo>
                      <a:pt x="1440" y="96"/>
                    </a:lnTo>
                    <a:lnTo>
                      <a:pt x="1489" y="79"/>
                    </a:lnTo>
                    <a:lnTo>
                      <a:pt x="1545" y="65"/>
                    </a:lnTo>
                    <a:lnTo>
                      <a:pt x="1598" y="50"/>
                    </a:lnTo>
                    <a:lnTo>
                      <a:pt x="1654" y="37"/>
                    </a:lnTo>
                    <a:lnTo>
                      <a:pt x="1714" y="25"/>
                    </a:lnTo>
                    <a:lnTo>
                      <a:pt x="1810" y="6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160">
              <a:extLst>
                <a:ext uri="{FF2B5EF4-FFF2-40B4-BE49-F238E27FC236}">
                  <a16:creationId xmlns:a16="http://schemas.microsoft.com/office/drawing/2014/main" id="{11A32DB1-7382-E767-28D2-5BC0D6C4F0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8" y="3031"/>
              <a:ext cx="602" cy="334"/>
              <a:chOff x="1556" y="2359"/>
              <a:chExt cx="602" cy="334"/>
            </a:xfrm>
          </p:grpSpPr>
          <p:sp>
            <p:nvSpPr>
              <p:cNvPr id="42" name="Freeform 161">
                <a:extLst>
                  <a:ext uri="{FF2B5EF4-FFF2-40B4-BE49-F238E27FC236}">
                    <a16:creationId xmlns:a16="http://schemas.microsoft.com/office/drawing/2014/main" id="{F14AF7B3-916A-FDB1-F511-EE35697D5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" y="2474"/>
                <a:ext cx="348" cy="219"/>
              </a:xfrm>
              <a:custGeom>
                <a:avLst/>
                <a:gdLst>
                  <a:gd name="T0" fmla="*/ 0 w 1046"/>
                  <a:gd name="T1" fmla="*/ 0 h 666"/>
                  <a:gd name="T2" fmla="*/ 0 w 1046"/>
                  <a:gd name="T3" fmla="*/ 0 h 666"/>
                  <a:gd name="T4" fmla="*/ 0 w 1046"/>
                  <a:gd name="T5" fmla="*/ 0 h 666"/>
                  <a:gd name="T6" fmla="*/ 0 w 1046"/>
                  <a:gd name="T7" fmla="*/ 0 h 666"/>
                  <a:gd name="T8" fmla="*/ 0 w 1046"/>
                  <a:gd name="T9" fmla="*/ 0 h 666"/>
                  <a:gd name="T10" fmla="*/ 0 w 1046"/>
                  <a:gd name="T11" fmla="*/ 0 h 666"/>
                  <a:gd name="T12" fmla="*/ 0 w 1046"/>
                  <a:gd name="T13" fmla="*/ 0 h 666"/>
                  <a:gd name="T14" fmla="*/ 0 w 1046"/>
                  <a:gd name="T15" fmla="*/ 0 h 666"/>
                  <a:gd name="T16" fmla="*/ 0 w 1046"/>
                  <a:gd name="T17" fmla="*/ 0 h 666"/>
                  <a:gd name="T18" fmla="*/ 0 w 1046"/>
                  <a:gd name="T19" fmla="*/ 0 h 666"/>
                  <a:gd name="T20" fmla="*/ 0 w 1046"/>
                  <a:gd name="T21" fmla="*/ 0 h 666"/>
                  <a:gd name="T22" fmla="*/ 0 w 1046"/>
                  <a:gd name="T23" fmla="*/ 0 h 666"/>
                  <a:gd name="T24" fmla="*/ 0 w 1046"/>
                  <a:gd name="T25" fmla="*/ 0 h 666"/>
                  <a:gd name="T26" fmla="*/ 0 w 1046"/>
                  <a:gd name="T27" fmla="*/ 0 h 666"/>
                  <a:gd name="T28" fmla="*/ 0 w 1046"/>
                  <a:gd name="T29" fmla="*/ 0 h 666"/>
                  <a:gd name="T30" fmla="*/ 0 w 1046"/>
                  <a:gd name="T31" fmla="*/ 0 h 666"/>
                  <a:gd name="T32" fmla="*/ 0 w 1046"/>
                  <a:gd name="T33" fmla="*/ 0 h 666"/>
                  <a:gd name="T34" fmla="*/ 0 w 1046"/>
                  <a:gd name="T35" fmla="*/ 0 h 666"/>
                  <a:gd name="T36" fmla="*/ 0 w 1046"/>
                  <a:gd name="T37" fmla="*/ 0 h 666"/>
                  <a:gd name="T38" fmla="*/ 0 w 1046"/>
                  <a:gd name="T39" fmla="*/ 0 h 666"/>
                  <a:gd name="T40" fmla="*/ 0 w 1046"/>
                  <a:gd name="T41" fmla="*/ 0 h 666"/>
                  <a:gd name="T42" fmla="*/ 0 w 1046"/>
                  <a:gd name="T43" fmla="*/ 0 h 666"/>
                  <a:gd name="T44" fmla="*/ 0 w 1046"/>
                  <a:gd name="T45" fmla="*/ 0 h 666"/>
                  <a:gd name="T46" fmla="*/ 0 w 1046"/>
                  <a:gd name="T47" fmla="*/ 0 h 666"/>
                  <a:gd name="T48" fmla="*/ 0 w 1046"/>
                  <a:gd name="T49" fmla="*/ 0 h 666"/>
                  <a:gd name="T50" fmla="*/ 0 w 1046"/>
                  <a:gd name="T51" fmla="*/ 0 h 666"/>
                  <a:gd name="T52" fmla="*/ 0 w 1046"/>
                  <a:gd name="T53" fmla="*/ 0 h 666"/>
                  <a:gd name="T54" fmla="*/ 0 w 1046"/>
                  <a:gd name="T55" fmla="*/ 0 h 666"/>
                  <a:gd name="T56" fmla="*/ 0 w 1046"/>
                  <a:gd name="T57" fmla="*/ 0 h 666"/>
                  <a:gd name="T58" fmla="*/ 0 w 1046"/>
                  <a:gd name="T59" fmla="*/ 0 h 666"/>
                  <a:gd name="T60" fmla="*/ 0 w 1046"/>
                  <a:gd name="T61" fmla="*/ 0 h 666"/>
                  <a:gd name="T62" fmla="*/ 0 w 1046"/>
                  <a:gd name="T63" fmla="*/ 0 h 666"/>
                  <a:gd name="T64" fmla="*/ 0 w 1046"/>
                  <a:gd name="T65" fmla="*/ 0 h 666"/>
                  <a:gd name="T66" fmla="*/ 0 w 1046"/>
                  <a:gd name="T67" fmla="*/ 0 h 666"/>
                  <a:gd name="T68" fmla="*/ 0 w 1046"/>
                  <a:gd name="T69" fmla="*/ 0 h 6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46"/>
                  <a:gd name="T106" fmla="*/ 0 h 666"/>
                  <a:gd name="T107" fmla="*/ 1046 w 1046"/>
                  <a:gd name="T108" fmla="*/ 666 h 6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46" h="666">
                    <a:moveTo>
                      <a:pt x="1046" y="666"/>
                    </a:moveTo>
                    <a:lnTo>
                      <a:pt x="1046" y="618"/>
                    </a:lnTo>
                    <a:lnTo>
                      <a:pt x="970" y="605"/>
                    </a:lnTo>
                    <a:lnTo>
                      <a:pt x="902" y="588"/>
                    </a:lnTo>
                    <a:lnTo>
                      <a:pt x="839" y="569"/>
                    </a:lnTo>
                    <a:lnTo>
                      <a:pt x="774" y="549"/>
                    </a:lnTo>
                    <a:lnTo>
                      <a:pt x="719" y="529"/>
                    </a:lnTo>
                    <a:lnTo>
                      <a:pt x="673" y="509"/>
                    </a:lnTo>
                    <a:lnTo>
                      <a:pt x="630" y="491"/>
                    </a:lnTo>
                    <a:lnTo>
                      <a:pt x="581" y="469"/>
                    </a:lnTo>
                    <a:lnTo>
                      <a:pt x="538" y="442"/>
                    </a:lnTo>
                    <a:lnTo>
                      <a:pt x="488" y="409"/>
                    </a:lnTo>
                    <a:lnTo>
                      <a:pt x="449" y="379"/>
                    </a:lnTo>
                    <a:lnTo>
                      <a:pt x="409" y="350"/>
                    </a:lnTo>
                    <a:lnTo>
                      <a:pt x="373" y="317"/>
                    </a:lnTo>
                    <a:lnTo>
                      <a:pt x="327" y="277"/>
                    </a:lnTo>
                    <a:lnTo>
                      <a:pt x="277" y="231"/>
                    </a:lnTo>
                    <a:lnTo>
                      <a:pt x="249" y="198"/>
                    </a:lnTo>
                    <a:lnTo>
                      <a:pt x="219" y="163"/>
                    </a:lnTo>
                    <a:lnTo>
                      <a:pt x="189" y="130"/>
                    </a:lnTo>
                    <a:lnTo>
                      <a:pt x="163" y="96"/>
                    </a:lnTo>
                    <a:lnTo>
                      <a:pt x="130" y="43"/>
                    </a:lnTo>
                    <a:lnTo>
                      <a:pt x="110" y="0"/>
                    </a:lnTo>
                    <a:lnTo>
                      <a:pt x="0" y="13"/>
                    </a:lnTo>
                    <a:lnTo>
                      <a:pt x="36" y="86"/>
                    </a:lnTo>
                    <a:lnTo>
                      <a:pt x="90" y="163"/>
                    </a:lnTo>
                    <a:lnTo>
                      <a:pt x="146" y="228"/>
                    </a:lnTo>
                    <a:lnTo>
                      <a:pt x="219" y="297"/>
                    </a:lnTo>
                    <a:lnTo>
                      <a:pt x="317" y="396"/>
                    </a:lnTo>
                    <a:lnTo>
                      <a:pt x="426" y="478"/>
                    </a:lnTo>
                    <a:lnTo>
                      <a:pt x="541" y="549"/>
                    </a:lnTo>
                    <a:lnTo>
                      <a:pt x="643" y="592"/>
                    </a:lnTo>
                    <a:lnTo>
                      <a:pt x="771" y="635"/>
                    </a:lnTo>
                    <a:lnTo>
                      <a:pt x="875" y="651"/>
                    </a:lnTo>
                    <a:lnTo>
                      <a:pt x="1046" y="666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3" name="Freeform 162">
                <a:extLst>
                  <a:ext uri="{FF2B5EF4-FFF2-40B4-BE49-F238E27FC236}">
                    <a16:creationId xmlns:a16="http://schemas.microsoft.com/office/drawing/2014/main" id="{DCEC253B-B3AC-2A05-926A-E8F5F091E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2359"/>
                <a:ext cx="181" cy="159"/>
              </a:xfrm>
              <a:custGeom>
                <a:avLst/>
                <a:gdLst>
                  <a:gd name="T0" fmla="*/ 0 w 542"/>
                  <a:gd name="T1" fmla="*/ 0 h 478"/>
                  <a:gd name="T2" fmla="*/ 0 w 542"/>
                  <a:gd name="T3" fmla="*/ 0 h 478"/>
                  <a:gd name="T4" fmla="*/ 0 w 542"/>
                  <a:gd name="T5" fmla="*/ 0 h 478"/>
                  <a:gd name="T6" fmla="*/ 0 w 542"/>
                  <a:gd name="T7" fmla="*/ 0 h 478"/>
                  <a:gd name="T8" fmla="*/ 0 w 542"/>
                  <a:gd name="T9" fmla="*/ 0 h 478"/>
                  <a:gd name="T10" fmla="*/ 0 w 542"/>
                  <a:gd name="T11" fmla="*/ 0 h 478"/>
                  <a:gd name="T12" fmla="*/ 0 w 542"/>
                  <a:gd name="T13" fmla="*/ 0 h 478"/>
                  <a:gd name="T14" fmla="*/ 0 w 542"/>
                  <a:gd name="T15" fmla="*/ 0 h 478"/>
                  <a:gd name="T16" fmla="*/ 0 w 542"/>
                  <a:gd name="T17" fmla="*/ 0 h 478"/>
                  <a:gd name="T18" fmla="*/ 0 w 542"/>
                  <a:gd name="T19" fmla="*/ 0 h 478"/>
                  <a:gd name="T20" fmla="*/ 0 w 542"/>
                  <a:gd name="T21" fmla="*/ 0 h 478"/>
                  <a:gd name="T22" fmla="*/ 0 w 542"/>
                  <a:gd name="T23" fmla="*/ 0 h 478"/>
                  <a:gd name="T24" fmla="*/ 0 w 542"/>
                  <a:gd name="T25" fmla="*/ 0 h 478"/>
                  <a:gd name="T26" fmla="*/ 0 w 542"/>
                  <a:gd name="T27" fmla="*/ 0 h 478"/>
                  <a:gd name="T28" fmla="*/ 0 w 542"/>
                  <a:gd name="T29" fmla="*/ 0 h 478"/>
                  <a:gd name="T30" fmla="*/ 0 w 542"/>
                  <a:gd name="T31" fmla="*/ 0 h 478"/>
                  <a:gd name="T32" fmla="*/ 0 w 542"/>
                  <a:gd name="T33" fmla="*/ 0 h 478"/>
                  <a:gd name="T34" fmla="*/ 0 w 542"/>
                  <a:gd name="T35" fmla="*/ 0 h 478"/>
                  <a:gd name="T36" fmla="*/ 0 w 542"/>
                  <a:gd name="T37" fmla="*/ 0 h 478"/>
                  <a:gd name="T38" fmla="*/ 0 w 542"/>
                  <a:gd name="T39" fmla="*/ 0 h 478"/>
                  <a:gd name="T40" fmla="*/ 0 w 542"/>
                  <a:gd name="T41" fmla="*/ 0 h 478"/>
                  <a:gd name="T42" fmla="*/ 0 w 542"/>
                  <a:gd name="T43" fmla="*/ 0 h 478"/>
                  <a:gd name="T44" fmla="*/ 0 w 542"/>
                  <a:gd name="T45" fmla="*/ 0 h 478"/>
                  <a:gd name="T46" fmla="*/ 0 w 542"/>
                  <a:gd name="T47" fmla="*/ 0 h 478"/>
                  <a:gd name="T48" fmla="*/ 0 w 542"/>
                  <a:gd name="T49" fmla="*/ 0 h 478"/>
                  <a:gd name="T50" fmla="*/ 0 w 542"/>
                  <a:gd name="T51" fmla="*/ 0 h 478"/>
                  <a:gd name="T52" fmla="*/ 0 w 542"/>
                  <a:gd name="T53" fmla="*/ 0 h 478"/>
                  <a:gd name="T54" fmla="*/ 0 w 542"/>
                  <a:gd name="T55" fmla="*/ 0 h 47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42"/>
                  <a:gd name="T85" fmla="*/ 0 h 478"/>
                  <a:gd name="T86" fmla="*/ 542 w 542"/>
                  <a:gd name="T87" fmla="*/ 478 h 47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42" h="478">
                    <a:moveTo>
                      <a:pt x="542" y="108"/>
                    </a:moveTo>
                    <a:lnTo>
                      <a:pt x="542" y="0"/>
                    </a:lnTo>
                    <a:lnTo>
                      <a:pt x="520" y="27"/>
                    </a:lnTo>
                    <a:lnTo>
                      <a:pt x="496" y="56"/>
                    </a:lnTo>
                    <a:lnTo>
                      <a:pt x="464" y="86"/>
                    </a:lnTo>
                    <a:lnTo>
                      <a:pt x="425" y="120"/>
                    </a:lnTo>
                    <a:lnTo>
                      <a:pt x="386" y="157"/>
                    </a:lnTo>
                    <a:lnTo>
                      <a:pt x="347" y="192"/>
                    </a:lnTo>
                    <a:lnTo>
                      <a:pt x="310" y="222"/>
                    </a:lnTo>
                    <a:lnTo>
                      <a:pt x="277" y="248"/>
                    </a:lnTo>
                    <a:lnTo>
                      <a:pt x="241" y="273"/>
                    </a:lnTo>
                    <a:lnTo>
                      <a:pt x="204" y="297"/>
                    </a:lnTo>
                    <a:lnTo>
                      <a:pt x="160" y="322"/>
                    </a:lnTo>
                    <a:lnTo>
                      <a:pt x="119" y="342"/>
                    </a:lnTo>
                    <a:lnTo>
                      <a:pt x="77" y="359"/>
                    </a:lnTo>
                    <a:lnTo>
                      <a:pt x="33" y="378"/>
                    </a:lnTo>
                    <a:lnTo>
                      <a:pt x="0" y="394"/>
                    </a:lnTo>
                    <a:lnTo>
                      <a:pt x="0" y="478"/>
                    </a:lnTo>
                    <a:lnTo>
                      <a:pt x="60" y="461"/>
                    </a:lnTo>
                    <a:lnTo>
                      <a:pt x="147" y="423"/>
                    </a:lnTo>
                    <a:lnTo>
                      <a:pt x="258" y="376"/>
                    </a:lnTo>
                    <a:lnTo>
                      <a:pt x="339" y="325"/>
                    </a:lnTo>
                    <a:lnTo>
                      <a:pt x="414" y="253"/>
                    </a:lnTo>
                    <a:lnTo>
                      <a:pt x="487" y="192"/>
                    </a:lnTo>
                    <a:lnTo>
                      <a:pt x="542" y="134"/>
                    </a:lnTo>
                    <a:lnTo>
                      <a:pt x="542" y="1"/>
                    </a:lnTo>
                    <a:lnTo>
                      <a:pt x="542" y="3"/>
                    </a:lnTo>
                    <a:lnTo>
                      <a:pt x="542" y="108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4" name="Freeform 163">
                <a:extLst>
                  <a:ext uri="{FF2B5EF4-FFF2-40B4-BE49-F238E27FC236}">
                    <a16:creationId xmlns:a16="http://schemas.microsoft.com/office/drawing/2014/main" id="{E7F754C8-52CF-5795-A2CC-0D830EC40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359"/>
                <a:ext cx="215" cy="99"/>
              </a:xfrm>
              <a:custGeom>
                <a:avLst/>
                <a:gdLst>
                  <a:gd name="T0" fmla="*/ 0 w 647"/>
                  <a:gd name="T1" fmla="*/ 0 h 297"/>
                  <a:gd name="T2" fmla="*/ 0 w 647"/>
                  <a:gd name="T3" fmla="*/ 0 h 297"/>
                  <a:gd name="T4" fmla="*/ 0 w 647"/>
                  <a:gd name="T5" fmla="*/ 0 h 297"/>
                  <a:gd name="T6" fmla="*/ 0 w 647"/>
                  <a:gd name="T7" fmla="*/ 0 h 297"/>
                  <a:gd name="T8" fmla="*/ 0 w 647"/>
                  <a:gd name="T9" fmla="*/ 0 h 297"/>
                  <a:gd name="T10" fmla="*/ 0 w 647"/>
                  <a:gd name="T11" fmla="*/ 0 h 297"/>
                  <a:gd name="T12" fmla="*/ 0 w 647"/>
                  <a:gd name="T13" fmla="*/ 0 h 297"/>
                  <a:gd name="T14" fmla="*/ 0 w 647"/>
                  <a:gd name="T15" fmla="*/ 0 h 297"/>
                  <a:gd name="T16" fmla="*/ 0 w 647"/>
                  <a:gd name="T17" fmla="*/ 0 h 297"/>
                  <a:gd name="T18" fmla="*/ 0 w 647"/>
                  <a:gd name="T19" fmla="*/ 0 h 297"/>
                  <a:gd name="T20" fmla="*/ 0 w 647"/>
                  <a:gd name="T21" fmla="*/ 0 h 297"/>
                  <a:gd name="T22" fmla="*/ 0 w 647"/>
                  <a:gd name="T23" fmla="*/ 0 h 297"/>
                  <a:gd name="T24" fmla="*/ 0 w 647"/>
                  <a:gd name="T25" fmla="*/ 0 h 297"/>
                  <a:gd name="T26" fmla="*/ 0 w 647"/>
                  <a:gd name="T27" fmla="*/ 0 h 297"/>
                  <a:gd name="T28" fmla="*/ 0 w 647"/>
                  <a:gd name="T29" fmla="*/ 0 h 297"/>
                  <a:gd name="T30" fmla="*/ 0 w 647"/>
                  <a:gd name="T31" fmla="*/ 0 h 297"/>
                  <a:gd name="T32" fmla="*/ 0 w 647"/>
                  <a:gd name="T33" fmla="*/ 0 h 297"/>
                  <a:gd name="T34" fmla="*/ 0 w 647"/>
                  <a:gd name="T35" fmla="*/ 0 h 297"/>
                  <a:gd name="T36" fmla="*/ 0 w 647"/>
                  <a:gd name="T37" fmla="*/ 0 h 297"/>
                  <a:gd name="T38" fmla="*/ 0 w 647"/>
                  <a:gd name="T39" fmla="*/ 0 h 297"/>
                  <a:gd name="T40" fmla="*/ 0 w 647"/>
                  <a:gd name="T41" fmla="*/ 0 h 297"/>
                  <a:gd name="T42" fmla="*/ 0 w 647"/>
                  <a:gd name="T43" fmla="*/ 0 h 297"/>
                  <a:gd name="T44" fmla="*/ 0 w 647"/>
                  <a:gd name="T45" fmla="*/ 0 h 297"/>
                  <a:gd name="T46" fmla="*/ 0 w 647"/>
                  <a:gd name="T47" fmla="*/ 0 h 297"/>
                  <a:gd name="T48" fmla="*/ 0 w 647"/>
                  <a:gd name="T49" fmla="*/ 0 h 2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47"/>
                  <a:gd name="T76" fmla="*/ 0 h 297"/>
                  <a:gd name="T77" fmla="*/ 647 w 647"/>
                  <a:gd name="T78" fmla="*/ 297 h 2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47" h="297">
                    <a:moveTo>
                      <a:pt x="647" y="297"/>
                    </a:moveTo>
                    <a:lnTo>
                      <a:pt x="647" y="206"/>
                    </a:lnTo>
                    <a:lnTo>
                      <a:pt x="605" y="198"/>
                    </a:lnTo>
                    <a:lnTo>
                      <a:pt x="562" y="190"/>
                    </a:lnTo>
                    <a:lnTo>
                      <a:pt x="522" y="180"/>
                    </a:lnTo>
                    <a:lnTo>
                      <a:pt x="480" y="170"/>
                    </a:lnTo>
                    <a:lnTo>
                      <a:pt x="432" y="158"/>
                    </a:lnTo>
                    <a:lnTo>
                      <a:pt x="379" y="145"/>
                    </a:lnTo>
                    <a:lnTo>
                      <a:pt x="313" y="125"/>
                    </a:lnTo>
                    <a:lnTo>
                      <a:pt x="249" y="107"/>
                    </a:lnTo>
                    <a:lnTo>
                      <a:pt x="207" y="94"/>
                    </a:lnTo>
                    <a:lnTo>
                      <a:pt x="158" y="75"/>
                    </a:lnTo>
                    <a:lnTo>
                      <a:pt x="104" y="52"/>
                    </a:lnTo>
                    <a:lnTo>
                      <a:pt x="56" y="30"/>
                    </a:lnTo>
                    <a:lnTo>
                      <a:pt x="20" y="12"/>
                    </a:lnTo>
                    <a:lnTo>
                      <a:pt x="0" y="0"/>
                    </a:lnTo>
                    <a:lnTo>
                      <a:pt x="0" y="113"/>
                    </a:lnTo>
                    <a:lnTo>
                      <a:pt x="40" y="142"/>
                    </a:lnTo>
                    <a:lnTo>
                      <a:pt x="122" y="181"/>
                    </a:lnTo>
                    <a:lnTo>
                      <a:pt x="216" y="221"/>
                    </a:lnTo>
                    <a:lnTo>
                      <a:pt x="301" y="243"/>
                    </a:lnTo>
                    <a:lnTo>
                      <a:pt x="399" y="271"/>
                    </a:lnTo>
                    <a:lnTo>
                      <a:pt x="496" y="289"/>
                    </a:lnTo>
                    <a:lnTo>
                      <a:pt x="566" y="296"/>
                    </a:lnTo>
                    <a:lnTo>
                      <a:pt x="647" y="29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45" name="Freeform 164">
                <a:extLst>
                  <a:ext uri="{FF2B5EF4-FFF2-40B4-BE49-F238E27FC236}">
                    <a16:creationId xmlns:a16="http://schemas.microsoft.com/office/drawing/2014/main" id="{929E28F9-E24F-3587-FD54-E5417B0DD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2392"/>
                <a:ext cx="591" cy="301"/>
              </a:xfrm>
              <a:custGeom>
                <a:avLst/>
                <a:gdLst>
                  <a:gd name="T0" fmla="*/ 0 w 1809"/>
                  <a:gd name="T1" fmla="*/ 0 h 906"/>
                  <a:gd name="T2" fmla="*/ 0 w 1809"/>
                  <a:gd name="T3" fmla="*/ 0 h 906"/>
                  <a:gd name="T4" fmla="*/ 0 w 1809"/>
                  <a:gd name="T5" fmla="*/ 0 h 906"/>
                  <a:gd name="T6" fmla="*/ 0 w 1809"/>
                  <a:gd name="T7" fmla="*/ 0 h 906"/>
                  <a:gd name="T8" fmla="*/ 0 w 1809"/>
                  <a:gd name="T9" fmla="*/ 0 h 906"/>
                  <a:gd name="T10" fmla="*/ 0 w 1809"/>
                  <a:gd name="T11" fmla="*/ 0 h 906"/>
                  <a:gd name="T12" fmla="*/ 0 w 1809"/>
                  <a:gd name="T13" fmla="*/ 0 h 906"/>
                  <a:gd name="T14" fmla="*/ 0 w 1809"/>
                  <a:gd name="T15" fmla="*/ 0 h 906"/>
                  <a:gd name="T16" fmla="*/ 0 w 1809"/>
                  <a:gd name="T17" fmla="*/ 0 h 906"/>
                  <a:gd name="T18" fmla="*/ 0 w 1809"/>
                  <a:gd name="T19" fmla="*/ 0 h 906"/>
                  <a:gd name="T20" fmla="*/ 0 w 1809"/>
                  <a:gd name="T21" fmla="*/ 0 h 906"/>
                  <a:gd name="T22" fmla="*/ 0 w 1809"/>
                  <a:gd name="T23" fmla="*/ 0 h 906"/>
                  <a:gd name="T24" fmla="*/ 0 w 1809"/>
                  <a:gd name="T25" fmla="*/ 0 h 906"/>
                  <a:gd name="T26" fmla="*/ 0 w 1809"/>
                  <a:gd name="T27" fmla="*/ 0 h 906"/>
                  <a:gd name="T28" fmla="*/ 0 w 1809"/>
                  <a:gd name="T29" fmla="*/ 0 h 906"/>
                  <a:gd name="T30" fmla="*/ 0 w 1809"/>
                  <a:gd name="T31" fmla="*/ 0 h 906"/>
                  <a:gd name="T32" fmla="*/ 0 w 1809"/>
                  <a:gd name="T33" fmla="*/ 0 h 906"/>
                  <a:gd name="T34" fmla="*/ 0 w 1809"/>
                  <a:gd name="T35" fmla="*/ 0 h 906"/>
                  <a:gd name="T36" fmla="*/ 0 w 1809"/>
                  <a:gd name="T37" fmla="*/ 0 h 906"/>
                  <a:gd name="T38" fmla="*/ 0 w 1809"/>
                  <a:gd name="T39" fmla="*/ 0 h 906"/>
                  <a:gd name="T40" fmla="*/ 0 w 1809"/>
                  <a:gd name="T41" fmla="*/ 0 h 906"/>
                  <a:gd name="T42" fmla="*/ 0 w 1809"/>
                  <a:gd name="T43" fmla="*/ 0 h 906"/>
                  <a:gd name="T44" fmla="*/ 0 w 1809"/>
                  <a:gd name="T45" fmla="*/ 0 h 906"/>
                  <a:gd name="T46" fmla="*/ 0 w 1809"/>
                  <a:gd name="T47" fmla="*/ 0 h 906"/>
                  <a:gd name="T48" fmla="*/ 0 w 1809"/>
                  <a:gd name="T49" fmla="*/ 0 h 906"/>
                  <a:gd name="T50" fmla="*/ 0 w 1809"/>
                  <a:gd name="T51" fmla="*/ 0 h 906"/>
                  <a:gd name="T52" fmla="*/ 0 w 1809"/>
                  <a:gd name="T53" fmla="*/ 0 h 906"/>
                  <a:gd name="T54" fmla="*/ 0 w 1809"/>
                  <a:gd name="T55" fmla="*/ 0 h 906"/>
                  <a:gd name="T56" fmla="*/ 0 w 1809"/>
                  <a:gd name="T57" fmla="*/ 0 h 906"/>
                  <a:gd name="T58" fmla="*/ 0 w 1809"/>
                  <a:gd name="T59" fmla="*/ 0 h 906"/>
                  <a:gd name="T60" fmla="*/ 0 w 1809"/>
                  <a:gd name="T61" fmla="*/ 0 h 906"/>
                  <a:gd name="T62" fmla="*/ 0 w 1809"/>
                  <a:gd name="T63" fmla="*/ 0 h 906"/>
                  <a:gd name="T64" fmla="*/ 0 w 1809"/>
                  <a:gd name="T65" fmla="*/ 0 h 906"/>
                  <a:gd name="T66" fmla="*/ 0 w 1809"/>
                  <a:gd name="T67" fmla="*/ 0 h 906"/>
                  <a:gd name="T68" fmla="*/ 0 w 1809"/>
                  <a:gd name="T69" fmla="*/ 0 h 906"/>
                  <a:gd name="T70" fmla="*/ 0 w 1809"/>
                  <a:gd name="T71" fmla="*/ 0 h 906"/>
                  <a:gd name="T72" fmla="*/ 0 w 1809"/>
                  <a:gd name="T73" fmla="*/ 0 h 906"/>
                  <a:gd name="T74" fmla="*/ 0 w 1809"/>
                  <a:gd name="T75" fmla="*/ 0 h 906"/>
                  <a:gd name="T76" fmla="*/ 0 w 1809"/>
                  <a:gd name="T77" fmla="*/ 0 h 906"/>
                  <a:gd name="T78" fmla="*/ 0 w 1809"/>
                  <a:gd name="T79" fmla="*/ 0 h 906"/>
                  <a:gd name="T80" fmla="*/ 0 w 1809"/>
                  <a:gd name="T81" fmla="*/ 0 h 9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9"/>
                  <a:gd name="T124" fmla="*/ 0 h 906"/>
                  <a:gd name="T125" fmla="*/ 1809 w 1809"/>
                  <a:gd name="T126" fmla="*/ 906 h 9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9" h="906">
                    <a:moveTo>
                      <a:pt x="1809" y="898"/>
                    </a:moveTo>
                    <a:lnTo>
                      <a:pt x="1709" y="906"/>
                    </a:lnTo>
                    <a:lnTo>
                      <a:pt x="1660" y="906"/>
                    </a:lnTo>
                    <a:lnTo>
                      <a:pt x="1601" y="906"/>
                    </a:lnTo>
                    <a:lnTo>
                      <a:pt x="1545" y="901"/>
                    </a:lnTo>
                    <a:lnTo>
                      <a:pt x="1489" y="898"/>
                    </a:lnTo>
                    <a:lnTo>
                      <a:pt x="1434" y="892"/>
                    </a:lnTo>
                    <a:lnTo>
                      <a:pt x="1384" y="883"/>
                    </a:lnTo>
                    <a:lnTo>
                      <a:pt x="1329" y="873"/>
                    </a:lnTo>
                    <a:lnTo>
                      <a:pt x="1263" y="856"/>
                    </a:lnTo>
                    <a:lnTo>
                      <a:pt x="1204" y="837"/>
                    </a:lnTo>
                    <a:lnTo>
                      <a:pt x="1148" y="820"/>
                    </a:lnTo>
                    <a:lnTo>
                      <a:pt x="1085" y="797"/>
                    </a:lnTo>
                    <a:lnTo>
                      <a:pt x="1026" y="771"/>
                    </a:lnTo>
                    <a:lnTo>
                      <a:pt x="967" y="744"/>
                    </a:lnTo>
                    <a:lnTo>
                      <a:pt x="917" y="719"/>
                    </a:lnTo>
                    <a:lnTo>
                      <a:pt x="861" y="693"/>
                    </a:lnTo>
                    <a:lnTo>
                      <a:pt x="814" y="667"/>
                    </a:lnTo>
                    <a:lnTo>
                      <a:pt x="761" y="638"/>
                    </a:lnTo>
                    <a:lnTo>
                      <a:pt x="708" y="608"/>
                    </a:lnTo>
                    <a:lnTo>
                      <a:pt x="656" y="572"/>
                    </a:lnTo>
                    <a:lnTo>
                      <a:pt x="609" y="542"/>
                    </a:lnTo>
                    <a:lnTo>
                      <a:pt x="560" y="502"/>
                    </a:lnTo>
                    <a:lnTo>
                      <a:pt x="514" y="466"/>
                    </a:lnTo>
                    <a:lnTo>
                      <a:pt x="471" y="430"/>
                    </a:lnTo>
                    <a:lnTo>
                      <a:pt x="436" y="390"/>
                    </a:lnTo>
                    <a:lnTo>
                      <a:pt x="406" y="356"/>
                    </a:lnTo>
                    <a:lnTo>
                      <a:pt x="383" y="320"/>
                    </a:lnTo>
                    <a:lnTo>
                      <a:pt x="0" y="369"/>
                    </a:lnTo>
                    <a:lnTo>
                      <a:pt x="54" y="343"/>
                    </a:lnTo>
                    <a:lnTo>
                      <a:pt x="117" y="317"/>
                    </a:lnTo>
                    <a:lnTo>
                      <a:pt x="166" y="293"/>
                    </a:lnTo>
                    <a:lnTo>
                      <a:pt x="204" y="276"/>
                    </a:lnTo>
                    <a:lnTo>
                      <a:pt x="244" y="254"/>
                    </a:lnTo>
                    <a:lnTo>
                      <a:pt x="277" y="234"/>
                    </a:lnTo>
                    <a:lnTo>
                      <a:pt x="309" y="213"/>
                    </a:lnTo>
                    <a:lnTo>
                      <a:pt x="338" y="188"/>
                    </a:lnTo>
                    <a:lnTo>
                      <a:pt x="372" y="163"/>
                    </a:lnTo>
                    <a:lnTo>
                      <a:pt x="409" y="131"/>
                    </a:lnTo>
                    <a:lnTo>
                      <a:pt x="446" y="97"/>
                    </a:lnTo>
                    <a:lnTo>
                      <a:pt x="478" y="68"/>
                    </a:lnTo>
                    <a:lnTo>
                      <a:pt x="516" y="33"/>
                    </a:lnTo>
                    <a:lnTo>
                      <a:pt x="543" y="0"/>
                    </a:lnTo>
                    <a:lnTo>
                      <a:pt x="573" y="14"/>
                    </a:lnTo>
                    <a:lnTo>
                      <a:pt x="603" y="31"/>
                    </a:lnTo>
                    <a:lnTo>
                      <a:pt x="635" y="45"/>
                    </a:lnTo>
                    <a:lnTo>
                      <a:pt x="672" y="60"/>
                    </a:lnTo>
                    <a:lnTo>
                      <a:pt x="711" y="76"/>
                    </a:lnTo>
                    <a:lnTo>
                      <a:pt x="746" y="88"/>
                    </a:lnTo>
                    <a:lnTo>
                      <a:pt x="780" y="98"/>
                    </a:lnTo>
                    <a:lnTo>
                      <a:pt x="818" y="110"/>
                    </a:lnTo>
                    <a:lnTo>
                      <a:pt x="859" y="120"/>
                    </a:lnTo>
                    <a:lnTo>
                      <a:pt x="901" y="131"/>
                    </a:lnTo>
                    <a:lnTo>
                      <a:pt x="939" y="141"/>
                    </a:lnTo>
                    <a:lnTo>
                      <a:pt x="977" y="151"/>
                    </a:lnTo>
                    <a:lnTo>
                      <a:pt x="1017" y="157"/>
                    </a:lnTo>
                    <a:lnTo>
                      <a:pt x="1056" y="166"/>
                    </a:lnTo>
                    <a:lnTo>
                      <a:pt x="1092" y="174"/>
                    </a:lnTo>
                    <a:lnTo>
                      <a:pt x="1135" y="182"/>
                    </a:lnTo>
                    <a:lnTo>
                      <a:pt x="1193" y="189"/>
                    </a:lnTo>
                    <a:lnTo>
                      <a:pt x="797" y="257"/>
                    </a:lnTo>
                    <a:lnTo>
                      <a:pt x="824" y="310"/>
                    </a:lnTo>
                    <a:lnTo>
                      <a:pt x="855" y="350"/>
                    </a:lnTo>
                    <a:lnTo>
                      <a:pt x="911" y="423"/>
                    </a:lnTo>
                    <a:lnTo>
                      <a:pt x="944" y="456"/>
                    </a:lnTo>
                    <a:lnTo>
                      <a:pt x="977" y="489"/>
                    </a:lnTo>
                    <a:lnTo>
                      <a:pt x="1036" y="545"/>
                    </a:lnTo>
                    <a:lnTo>
                      <a:pt x="1072" y="578"/>
                    </a:lnTo>
                    <a:lnTo>
                      <a:pt x="1115" y="618"/>
                    </a:lnTo>
                    <a:lnTo>
                      <a:pt x="1155" y="647"/>
                    </a:lnTo>
                    <a:lnTo>
                      <a:pt x="1188" y="674"/>
                    </a:lnTo>
                    <a:lnTo>
                      <a:pt x="1221" y="699"/>
                    </a:lnTo>
                    <a:lnTo>
                      <a:pt x="1260" y="724"/>
                    </a:lnTo>
                    <a:lnTo>
                      <a:pt x="1303" y="751"/>
                    </a:lnTo>
                    <a:lnTo>
                      <a:pt x="1346" y="771"/>
                    </a:lnTo>
                    <a:lnTo>
                      <a:pt x="1388" y="794"/>
                    </a:lnTo>
                    <a:lnTo>
                      <a:pt x="1440" y="813"/>
                    </a:lnTo>
                    <a:lnTo>
                      <a:pt x="1489" y="830"/>
                    </a:lnTo>
                    <a:lnTo>
                      <a:pt x="1545" y="843"/>
                    </a:lnTo>
                    <a:lnTo>
                      <a:pt x="1598" y="856"/>
                    </a:lnTo>
                    <a:lnTo>
                      <a:pt x="1654" y="870"/>
                    </a:lnTo>
                    <a:lnTo>
                      <a:pt x="1712" y="879"/>
                    </a:lnTo>
                    <a:lnTo>
                      <a:pt x="1809" y="898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oup 165">
              <a:extLst>
                <a:ext uri="{FF2B5EF4-FFF2-40B4-BE49-F238E27FC236}">
                  <a16:creationId xmlns:a16="http://schemas.microsoft.com/office/drawing/2014/main" id="{D81B29F8-F4CD-3290-CA6D-C01AD8EFD6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7" y="3031"/>
              <a:ext cx="604" cy="339"/>
              <a:chOff x="875" y="2359"/>
              <a:chExt cx="604" cy="339"/>
            </a:xfrm>
          </p:grpSpPr>
          <p:sp>
            <p:nvSpPr>
              <p:cNvPr id="37" name="Freeform 166">
                <a:extLst>
                  <a:ext uri="{FF2B5EF4-FFF2-40B4-BE49-F238E27FC236}">
                    <a16:creationId xmlns:a16="http://schemas.microsoft.com/office/drawing/2014/main" id="{A9C5D160-BE61-8AD4-1052-4AD2903007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" y="2423"/>
                <a:ext cx="131" cy="50"/>
              </a:xfrm>
              <a:custGeom>
                <a:avLst/>
                <a:gdLst>
                  <a:gd name="T0" fmla="*/ 0 w 391"/>
                  <a:gd name="T1" fmla="*/ 0 h 152"/>
                  <a:gd name="T2" fmla="*/ 0 w 391"/>
                  <a:gd name="T3" fmla="*/ 0 h 152"/>
                  <a:gd name="T4" fmla="*/ 0 w 391"/>
                  <a:gd name="T5" fmla="*/ 0 h 152"/>
                  <a:gd name="T6" fmla="*/ 0 w 391"/>
                  <a:gd name="T7" fmla="*/ 0 h 152"/>
                  <a:gd name="T8" fmla="*/ 0 w 391"/>
                  <a:gd name="T9" fmla="*/ 0 h 152"/>
                  <a:gd name="T10" fmla="*/ 0 w 391"/>
                  <a:gd name="T11" fmla="*/ 0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1"/>
                  <a:gd name="T19" fmla="*/ 0 h 152"/>
                  <a:gd name="T20" fmla="*/ 391 w 391"/>
                  <a:gd name="T21" fmla="*/ 152 h 1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1" h="152">
                    <a:moveTo>
                      <a:pt x="0" y="89"/>
                    </a:moveTo>
                    <a:lnTo>
                      <a:pt x="0" y="0"/>
                    </a:lnTo>
                    <a:lnTo>
                      <a:pt x="391" y="70"/>
                    </a:lnTo>
                    <a:lnTo>
                      <a:pt x="385" y="110"/>
                    </a:lnTo>
                    <a:lnTo>
                      <a:pt x="358" y="152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8" name="Freeform 167">
                <a:extLst>
                  <a:ext uri="{FF2B5EF4-FFF2-40B4-BE49-F238E27FC236}">
                    <a16:creationId xmlns:a16="http://schemas.microsoft.com/office/drawing/2014/main" id="{60491809-5B08-6B1B-88BB-E90A64FC8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2460"/>
                <a:ext cx="125" cy="52"/>
              </a:xfrm>
              <a:custGeom>
                <a:avLst/>
                <a:gdLst>
                  <a:gd name="T0" fmla="*/ 0 w 377"/>
                  <a:gd name="T1" fmla="*/ 0 h 147"/>
                  <a:gd name="T2" fmla="*/ 0 w 377"/>
                  <a:gd name="T3" fmla="*/ 0 h 147"/>
                  <a:gd name="T4" fmla="*/ 0 w 377"/>
                  <a:gd name="T5" fmla="*/ 0 h 147"/>
                  <a:gd name="T6" fmla="*/ 0 w 377"/>
                  <a:gd name="T7" fmla="*/ 0 h 147"/>
                  <a:gd name="T8" fmla="*/ 0 w 377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7"/>
                  <a:gd name="T16" fmla="*/ 0 h 147"/>
                  <a:gd name="T17" fmla="*/ 377 w 377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7" h="147">
                    <a:moveTo>
                      <a:pt x="377" y="147"/>
                    </a:moveTo>
                    <a:lnTo>
                      <a:pt x="376" y="64"/>
                    </a:lnTo>
                    <a:lnTo>
                      <a:pt x="0" y="0"/>
                    </a:lnTo>
                    <a:lnTo>
                      <a:pt x="0" y="105"/>
                    </a:lnTo>
                    <a:lnTo>
                      <a:pt x="377" y="147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39" name="Group 168">
                <a:extLst>
                  <a:ext uri="{FF2B5EF4-FFF2-40B4-BE49-F238E27FC236}">
                    <a16:creationId xmlns:a16="http://schemas.microsoft.com/office/drawing/2014/main" id="{18076141-EC2E-0275-A175-46CBC4C524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5" y="2359"/>
                <a:ext cx="604" cy="339"/>
                <a:chOff x="875" y="2359"/>
                <a:chExt cx="604" cy="339"/>
              </a:xfrm>
            </p:grpSpPr>
            <p:sp>
              <p:nvSpPr>
                <p:cNvPr id="40" name="Freeform 169">
                  <a:extLst>
                    <a:ext uri="{FF2B5EF4-FFF2-40B4-BE49-F238E27FC236}">
                      <a16:creationId xmlns:a16="http://schemas.microsoft.com/office/drawing/2014/main" id="{83620696-631C-7AC6-080B-8F6FEC232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5" y="2390"/>
                  <a:ext cx="603" cy="308"/>
                </a:xfrm>
                <a:custGeom>
                  <a:avLst/>
                  <a:gdLst>
                    <a:gd name="T0" fmla="*/ 0 w 1809"/>
                    <a:gd name="T1" fmla="*/ 0 h 911"/>
                    <a:gd name="T2" fmla="*/ 0 w 1809"/>
                    <a:gd name="T3" fmla="*/ 0 h 911"/>
                    <a:gd name="T4" fmla="*/ 0 w 1809"/>
                    <a:gd name="T5" fmla="*/ 0 h 911"/>
                    <a:gd name="T6" fmla="*/ 0 w 1809"/>
                    <a:gd name="T7" fmla="*/ 0 h 911"/>
                    <a:gd name="T8" fmla="*/ 0 w 1809"/>
                    <a:gd name="T9" fmla="*/ 0 h 911"/>
                    <a:gd name="T10" fmla="*/ 0 w 1809"/>
                    <a:gd name="T11" fmla="*/ 0 h 911"/>
                    <a:gd name="T12" fmla="*/ 0 w 1809"/>
                    <a:gd name="T13" fmla="*/ 0 h 911"/>
                    <a:gd name="T14" fmla="*/ 0 w 1809"/>
                    <a:gd name="T15" fmla="*/ 0 h 911"/>
                    <a:gd name="T16" fmla="*/ 0 w 1809"/>
                    <a:gd name="T17" fmla="*/ 0 h 911"/>
                    <a:gd name="T18" fmla="*/ 0 w 1809"/>
                    <a:gd name="T19" fmla="*/ 0 h 911"/>
                    <a:gd name="T20" fmla="*/ 0 w 1809"/>
                    <a:gd name="T21" fmla="*/ 0 h 911"/>
                    <a:gd name="T22" fmla="*/ 0 w 1809"/>
                    <a:gd name="T23" fmla="*/ 0 h 911"/>
                    <a:gd name="T24" fmla="*/ 0 w 1809"/>
                    <a:gd name="T25" fmla="*/ 0 h 911"/>
                    <a:gd name="T26" fmla="*/ 0 w 1809"/>
                    <a:gd name="T27" fmla="*/ 0 h 911"/>
                    <a:gd name="T28" fmla="*/ 0 w 1809"/>
                    <a:gd name="T29" fmla="*/ 0 h 911"/>
                    <a:gd name="T30" fmla="*/ 0 w 1809"/>
                    <a:gd name="T31" fmla="*/ 0 h 911"/>
                    <a:gd name="T32" fmla="*/ 0 w 1809"/>
                    <a:gd name="T33" fmla="*/ 0 h 911"/>
                    <a:gd name="T34" fmla="*/ 0 w 1809"/>
                    <a:gd name="T35" fmla="*/ 0 h 911"/>
                    <a:gd name="T36" fmla="*/ 0 w 1809"/>
                    <a:gd name="T37" fmla="*/ 0 h 911"/>
                    <a:gd name="T38" fmla="*/ 0 w 1809"/>
                    <a:gd name="T39" fmla="*/ 0 h 911"/>
                    <a:gd name="T40" fmla="*/ 0 w 1809"/>
                    <a:gd name="T41" fmla="*/ 0 h 911"/>
                    <a:gd name="T42" fmla="*/ 0 w 1809"/>
                    <a:gd name="T43" fmla="*/ 0 h 911"/>
                    <a:gd name="T44" fmla="*/ 0 w 1809"/>
                    <a:gd name="T45" fmla="*/ 0 h 911"/>
                    <a:gd name="T46" fmla="*/ 0 w 1809"/>
                    <a:gd name="T47" fmla="*/ 0 h 911"/>
                    <a:gd name="T48" fmla="*/ 0 w 1809"/>
                    <a:gd name="T49" fmla="*/ 0 h 911"/>
                    <a:gd name="T50" fmla="*/ 0 w 1809"/>
                    <a:gd name="T51" fmla="*/ 0 h 911"/>
                    <a:gd name="T52" fmla="*/ 0 w 1809"/>
                    <a:gd name="T53" fmla="*/ 0 h 911"/>
                    <a:gd name="T54" fmla="*/ 0 w 1809"/>
                    <a:gd name="T55" fmla="*/ 0 h 911"/>
                    <a:gd name="T56" fmla="*/ 0 w 1809"/>
                    <a:gd name="T57" fmla="*/ 0 h 911"/>
                    <a:gd name="T58" fmla="*/ 0 w 1809"/>
                    <a:gd name="T59" fmla="*/ 0 h 911"/>
                    <a:gd name="T60" fmla="*/ 0 w 1809"/>
                    <a:gd name="T61" fmla="*/ 0 h 911"/>
                    <a:gd name="T62" fmla="*/ 0 w 1809"/>
                    <a:gd name="T63" fmla="*/ 0 h 911"/>
                    <a:gd name="T64" fmla="*/ 0 w 1809"/>
                    <a:gd name="T65" fmla="*/ 0 h 911"/>
                    <a:gd name="T66" fmla="*/ 0 w 1809"/>
                    <a:gd name="T67" fmla="*/ 0 h 911"/>
                    <a:gd name="T68" fmla="*/ 0 w 1809"/>
                    <a:gd name="T69" fmla="*/ 0 h 911"/>
                    <a:gd name="T70" fmla="*/ 0 w 1809"/>
                    <a:gd name="T71" fmla="*/ 0 h 911"/>
                    <a:gd name="T72" fmla="*/ 0 w 1809"/>
                    <a:gd name="T73" fmla="*/ 0 h 911"/>
                    <a:gd name="T74" fmla="*/ 0 w 1809"/>
                    <a:gd name="T75" fmla="*/ 0 h 911"/>
                    <a:gd name="T76" fmla="*/ 0 w 1809"/>
                    <a:gd name="T77" fmla="*/ 0 h 911"/>
                    <a:gd name="T78" fmla="*/ 0 w 1809"/>
                    <a:gd name="T79" fmla="*/ 0 h 91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1809"/>
                    <a:gd name="T121" fmla="*/ 0 h 911"/>
                    <a:gd name="T122" fmla="*/ 1809 w 1809"/>
                    <a:gd name="T123" fmla="*/ 911 h 91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1809" h="911">
                      <a:moveTo>
                        <a:pt x="1" y="905"/>
                      </a:moveTo>
                      <a:lnTo>
                        <a:pt x="102" y="911"/>
                      </a:lnTo>
                      <a:lnTo>
                        <a:pt x="152" y="911"/>
                      </a:lnTo>
                      <a:lnTo>
                        <a:pt x="211" y="911"/>
                      </a:lnTo>
                      <a:lnTo>
                        <a:pt x="267" y="909"/>
                      </a:lnTo>
                      <a:lnTo>
                        <a:pt x="322" y="905"/>
                      </a:lnTo>
                      <a:lnTo>
                        <a:pt x="378" y="900"/>
                      </a:lnTo>
                      <a:lnTo>
                        <a:pt x="428" y="890"/>
                      </a:lnTo>
                      <a:lnTo>
                        <a:pt x="483" y="879"/>
                      </a:lnTo>
                      <a:lnTo>
                        <a:pt x="549" y="864"/>
                      </a:lnTo>
                      <a:lnTo>
                        <a:pt x="608" y="843"/>
                      </a:lnTo>
                      <a:lnTo>
                        <a:pt x="664" y="826"/>
                      </a:lnTo>
                      <a:lnTo>
                        <a:pt x="727" y="802"/>
                      </a:lnTo>
                      <a:lnTo>
                        <a:pt x="786" y="776"/>
                      </a:lnTo>
                      <a:lnTo>
                        <a:pt x="845" y="749"/>
                      </a:lnTo>
                      <a:lnTo>
                        <a:pt x="895" y="723"/>
                      </a:lnTo>
                      <a:lnTo>
                        <a:pt x="952" y="697"/>
                      </a:lnTo>
                      <a:lnTo>
                        <a:pt x="998" y="671"/>
                      </a:lnTo>
                      <a:lnTo>
                        <a:pt x="1051" y="642"/>
                      </a:lnTo>
                      <a:lnTo>
                        <a:pt x="1104" y="611"/>
                      </a:lnTo>
                      <a:lnTo>
                        <a:pt x="1156" y="573"/>
                      </a:lnTo>
                      <a:lnTo>
                        <a:pt x="1203" y="544"/>
                      </a:lnTo>
                      <a:lnTo>
                        <a:pt x="1252" y="503"/>
                      </a:lnTo>
                      <a:lnTo>
                        <a:pt x="1298" y="467"/>
                      </a:lnTo>
                      <a:lnTo>
                        <a:pt x="1341" y="430"/>
                      </a:lnTo>
                      <a:lnTo>
                        <a:pt x="1376" y="390"/>
                      </a:lnTo>
                      <a:lnTo>
                        <a:pt x="1406" y="356"/>
                      </a:lnTo>
                      <a:lnTo>
                        <a:pt x="1429" y="318"/>
                      </a:lnTo>
                      <a:lnTo>
                        <a:pt x="1809" y="368"/>
                      </a:lnTo>
                      <a:lnTo>
                        <a:pt x="1751" y="341"/>
                      </a:lnTo>
                      <a:lnTo>
                        <a:pt x="1705" y="318"/>
                      </a:lnTo>
                      <a:lnTo>
                        <a:pt x="1649" y="295"/>
                      </a:lnTo>
                      <a:lnTo>
                        <a:pt x="1607" y="271"/>
                      </a:lnTo>
                      <a:lnTo>
                        <a:pt x="1571" y="249"/>
                      </a:lnTo>
                      <a:lnTo>
                        <a:pt x="1538" y="231"/>
                      </a:lnTo>
                      <a:lnTo>
                        <a:pt x="1506" y="207"/>
                      </a:lnTo>
                      <a:lnTo>
                        <a:pt x="1474" y="185"/>
                      </a:lnTo>
                      <a:lnTo>
                        <a:pt x="1440" y="159"/>
                      </a:lnTo>
                      <a:lnTo>
                        <a:pt x="1403" y="127"/>
                      </a:lnTo>
                      <a:lnTo>
                        <a:pt x="1363" y="95"/>
                      </a:lnTo>
                      <a:lnTo>
                        <a:pt x="1331" y="63"/>
                      </a:lnTo>
                      <a:lnTo>
                        <a:pt x="1296" y="28"/>
                      </a:lnTo>
                      <a:lnTo>
                        <a:pt x="1269" y="0"/>
                      </a:lnTo>
                      <a:lnTo>
                        <a:pt x="1239" y="9"/>
                      </a:lnTo>
                      <a:lnTo>
                        <a:pt x="1209" y="26"/>
                      </a:lnTo>
                      <a:lnTo>
                        <a:pt x="1177" y="39"/>
                      </a:lnTo>
                      <a:lnTo>
                        <a:pt x="1140" y="56"/>
                      </a:lnTo>
                      <a:lnTo>
                        <a:pt x="1102" y="72"/>
                      </a:lnTo>
                      <a:lnTo>
                        <a:pt x="1066" y="83"/>
                      </a:lnTo>
                      <a:lnTo>
                        <a:pt x="1032" y="93"/>
                      </a:lnTo>
                      <a:lnTo>
                        <a:pt x="994" y="106"/>
                      </a:lnTo>
                      <a:lnTo>
                        <a:pt x="954" y="115"/>
                      </a:lnTo>
                      <a:lnTo>
                        <a:pt x="911" y="127"/>
                      </a:lnTo>
                      <a:lnTo>
                        <a:pt x="873" y="137"/>
                      </a:lnTo>
                      <a:lnTo>
                        <a:pt x="835" y="147"/>
                      </a:lnTo>
                      <a:lnTo>
                        <a:pt x="795" y="153"/>
                      </a:lnTo>
                      <a:lnTo>
                        <a:pt x="756" y="162"/>
                      </a:lnTo>
                      <a:lnTo>
                        <a:pt x="720" y="170"/>
                      </a:lnTo>
                      <a:lnTo>
                        <a:pt x="677" y="180"/>
                      </a:lnTo>
                      <a:lnTo>
                        <a:pt x="619" y="186"/>
                      </a:lnTo>
                      <a:lnTo>
                        <a:pt x="1015" y="256"/>
                      </a:lnTo>
                      <a:lnTo>
                        <a:pt x="988" y="308"/>
                      </a:lnTo>
                      <a:lnTo>
                        <a:pt x="959" y="348"/>
                      </a:lnTo>
                      <a:lnTo>
                        <a:pt x="901" y="423"/>
                      </a:lnTo>
                      <a:lnTo>
                        <a:pt x="868" y="457"/>
                      </a:lnTo>
                      <a:lnTo>
                        <a:pt x="835" y="491"/>
                      </a:lnTo>
                      <a:lnTo>
                        <a:pt x="789" y="533"/>
                      </a:lnTo>
                      <a:lnTo>
                        <a:pt x="740" y="579"/>
                      </a:lnTo>
                      <a:lnTo>
                        <a:pt x="690" y="612"/>
                      </a:lnTo>
                      <a:lnTo>
                        <a:pt x="624" y="658"/>
                      </a:lnTo>
                      <a:lnTo>
                        <a:pt x="568" y="687"/>
                      </a:lnTo>
                      <a:lnTo>
                        <a:pt x="516" y="716"/>
                      </a:lnTo>
                      <a:lnTo>
                        <a:pt x="469" y="739"/>
                      </a:lnTo>
                      <a:lnTo>
                        <a:pt x="438" y="755"/>
                      </a:lnTo>
                      <a:lnTo>
                        <a:pt x="378" y="771"/>
                      </a:lnTo>
                      <a:lnTo>
                        <a:pt x="325" y="788"/>
                      </a:lnTo>
                      <a:lnTo>
                        <a:pt x="267" y="808"/>
                      </a:lnTo>
                      <a:lnTo>
                        <a:pt x="185" y="821"/>
                      </a:lnTo>
                      <a:lnTo>
                        <a:pt x="122" y="831"/>
                      </a:lnTo>
                      <a:lnTo>
                        <a:pt x="0" y="834"/>
                      </a:lnTo>
                      <a:lnTo>
                        <a:pt x="1" y="905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Freeform 170">
                  <a:extLst>
                    <a:ext uri="{FF2B5EF4-FFF2-40B4-BE49-F238E27FC236}">
                      <a16:creationId xmlns:a16="http://schemas.microsoft.com/office/drawing/2014/main" id="{E1D67BBD-BB73-45C1-70C8-FC3CAF32BB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6" y="2359"/>
                  <a:ext cx="603" cy="316"/>
                </a:xfrm>
                <a:custGeom>
                  <a:avLst/>
                  <a:gdLst>
                    <a:gd name="T0" fmla="*/ 0 w 1810"/>
                    <a:gd name="T1" fmla="*/ 0 h 940"/>
                    <a:gd name="T2" fmla="*/ 0 w 1810"/>
                    <a:gd name="T3" fmla="*/ 0 h 940"/>
                    <a:gd name="T4" fmla="*/ 0 w 1810"/>
                    <a:gd name="T5" fmla="*/ 0 h 940"/>
                    <a:gd name="T6" fmla="*/ 0 w 1810"/>
                    <a:gd name="T7" fmla="*/ 0 h 940"/>
                    <a:gd name="T8" fmla="*/ 0 w 1810"/>
                    <a:gd name="T9" fmla="*/ 0 h 940"/>
                    <a:gd name="T10" fmla="*/ 0 w 1810"/>
                    <a:gd name="T11" fmla="*/ 0 h 940"/>
                    <a:gd name="T12" fmla="*/ 0 w 1810"/>
                    <a:gd name="T13" fmla="*/ 0 h 940"/>
                    <a:gd name="T14" fmla="*/ 0 w 1810"/>
                    <a:gd name="T15" fmla="*/ 0 h 940"/>
                    <a:gd name="T16" fmla="*/ 0 w 1810"/>
                    <a:gd name="T17" fmla="*/ 0 h 940"/>
                    <a:gd name="T18" fmla="*/ 0 w 1810"/>
                    <a:gd name="T19" fmla="*/ 0 h 940"/>
                    <a:gd name="T20" fmla="*/ 0 w 1810"/>
                    <a:gd name="T21" fmla="*/ 0 h 940"/>
                    <a:gd name="T22" fmla="*/ 0 w 1810"/>
                    <a:gd name="T23" fmla="*/ 0 h 940"/>
                    <a:gd name="T24" fmla="*/ 0 w 1810"/>
                    <a:gd name="T25" fmla="*/ 0 h 940"/>
                    <a:gd name="T26" fmla="*/ 0 w 1810"/>
                    <a:gd name="T27" fmla="*/ 0 h 940"/>
                    <a:gd name="T28" fmla="*/ 0 w 1810"/>
                    <a:gd name="T29" fmla="*/ 0 h 940"/>
                    <a:gd name="T30" fmla="*/ 0 w 1810"/>
                    <a:gd name="T31" fmla="*/ 0 h 940"/>
                    <a:gd name="T32" fmla="*/ 0 w 1810"/>
                    <a:gd name="T33" fmla="*/ 0 h 940"/>
                    <a:gd name="T34" fmla="*/ 0 w 1810"/>
                    <a:gd name="T35" fmla="*/ 0 h 940"/>
                    <a:gd name="T36" fmla="*/ 0 w 1810"/>
                    <a:gd name="T37" fmla="*/ 0 h 940"/>
                    <a:gd name="T38" fmla="*/ 0 w 1810"/>
                    <a:gd name="T39" fmla="*/ 0 h 940"/>
                    <a:gd name="T40" fmla="*/ 0 w 1810"/>
                    <a:gd name="T41" fmla="*/ 0 h 940"/>
                    <a:gd name="T42" fmla="*/ 0 w 1810"/>
                    <a:gd name="T43" fmla="*/ 0 h 940"/>
                    <a:gd name="T44" fmla="*/ 0 w 1810"/>
                    <a:gd name="T45" fmla="*/ 0 h 940"/>
                    <a:gd name="T46" fmla="*/ 0 w 1810"/>
                    <a:gd name="T47" fmla="*/ 0 h 940"/>
                    <a:gd name="T48" fmla="*/ 0 w 1810"/>
                    <a:gd name="T49" fmla="*/ 0 h 940"/>
                    <a:gd name="T50" fmla="*/ 0 w 1810"/>
                    <a:gd name="T51" fmla="*/ 0 h 940"/>
                    <a:gd name="T52" fmla="*/ 0 w 1810"/>
                    <a:gd name="T53" fmla="*/ 0 h 940"/>
                    <a:gd name="T54" fmla="*/ 0 w 1810"/>
                    <a:gd name="T55" fmla="*/ 0 h 940"/>
                    <a:gd name="T56" fmla="*/ 0 w 1810"/>
                    <a:gd name="T57" fmla="*/ 0 h 940"/>
                    <a:gd name="T58" fmla="*/ 0 w 1810"/>
                    <a:gd name="T59" fmla="*/ 0 h 940"/>
                    <a:gd name="T60" fmla="*/ 0 w 1810"/>
                    <a:gd name="T61" fmla="*/ 0 h 940"/>
                    <a:gd name="T62" fmla="*/ 0 w 1810"/>
                    <a:gd name="T63" fmla="*/ 0 h 940"/>
                    <a:gd name="T64" fmla="*/ 0 w 1810"/>
                    <a:gd name="T65" fmla="*/ 0 h 940"/>
                    <a:gd name="T66" fmla="*/ 0 w 1810"/>
                    <a:gd name="T67" fmla="*/ 0 h 940"/>
                    <a:gd name="T68" fmla="*/ 0 w 1810"/>
                    <a:gd name="T69" fmla="*/ 0 h 940"/>
                    <a:gd name="T70" fmla="*/ 0 w 1810"/>
                    <a:gd name="T71" fmla="*/ 0 h 940"/>
                    <a:gd name="T72" fmla="*/ 0 w 1810"/>
                    <a:gd name="T73" fmla="*/ 0 h 940"/>
                    <a:gd name="T74" fmla="*/ 0 w 1810"/>
                    <a:gd name="T75" fmla="*/ 0 h 940"/>
                    <a:gd name="T76" fmla="*/ 0 w 1810"/>
                    <a:gd name="T77" fmla="*/ 0 h 940"/>
                    <a:gd name="T78" fmla="*/ 0 w 1810"/>
                    <a:gd name="T79" fmla="*/ 0 h 940"/>
                    <a:gd name="T80" fmla="*/ 0 w 1810"/>
                    <a:gd name="T81" fmla="*/ 0 h 94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10"/>
                    <a:gd name="T124" fmla="*/ 0 h 940"/>
                    <a:gd name="T125" fmla="*/ 1810 w 1810"/>
                    <a:gd name="T126" fmla="*/ 940 h 94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10" h="940">
                      <a:moveTo>
                        <a:pt x="0" y="933"/>
                      </a:moveTo>
                      <a:lnTo>
                        <a:pt x="100" y="940"/>
                      </a:lnTo>
                      <a:lnTo>
                        <a:pt x="150" y="940"/>
                      </a:lnTo>
                      <a:lnTo>
                        <a:pt x="209" y="940"/>
                      </a:lnTo>
                      <a:lnTo>
                        <a:pt x="265" y="937"/>
                      </a:lnTo>
                      <a:lnTo>
                        <a:pt x="320" y="933"/>
                      </a:lnTo>
                      <a:lnTo>
                        <a:pt x="376" y="927"/>
                      </a:lnTo>
                      <a:lnTo>
                        <a:pt x="426" y="917"/>
                      </a:lnTo>
                      <a:lnTo>
                        <a:pt x="481" y="906"/>
                      </a:lnTo>
                      <a:lnTo>
                        <a:pt x="546" y="889"/>
                      </a:lnTo>
                      <a:lnTo>
                        <a:pt x="606" y="868"/>
                      </a:lnTo>
                      <a:lnTo>
                        <a:pt x="662" y="851"/>
                      </a:lnTo>
                      <a:lnTo>
                        <a:pt x="725" y="828"/>
                      </a:lnTo>
                      <a:lnTo>
                        <a:pt x="784" y="800"/>
                      </a:lnTo>
                      <a:lnTo>
                        <a:pt x="843" y="773"/>
                      </a:lnTo>
                      <a:lnTo>
                        <a:pt x="893" y="745"/>
                      </a:lnTo>
                      <a:lnTo>
                        <a:pt x="950" y="718"/>
                      </a:lnTo>
                      <a:lnTo>
                        <a:pt x="996" y="691"/>
                      </a:lnTo>
                      <a:lnTo>
                        <a:pt x="1049" y="661"/>
                      </a:lnTo>
                      <a:lnTo>
                        <a:pt x="1102" y="630"/>
                      </a:lnTo>
                      <a:lnTo>
                        <a:pt x="1154" y="591"/>
                      </a:lnTo>
                      <a:lnTo>
                        <a:pt x="1201" y="561"/>
                      </a:lnTo>
                      <a:lnTo>
                        <a:pt x="1250" y="519"/>
                      </a:lnTo>
                      <a:lnTo>
                        <a:pt x="1296" y="481"/>
                      </a:lnTo>
                      <a:lnTo>
                        <a:pt x="1339" y="443"/>
                      </a:lnTo>
                      <a:lnTo>
                        <a:pt x="1374" y="401"/>
                      </a:lnTo>
                      <a:lnTo>
                        <a:pt x="1404" y="367"/>
                      </a:lnTo>
                      <a:lnTo>
                        <a:pt x="1427" y="329"/>
                      </a:lnTo>
                      <a:lnTo>
                        <a:pt x="1810" y="379"/>
                      </a:lnTo>
                      <a:lnTo>
                        <a:pt x="1749" y="353"/>
                      </a:lnTo>
                      <a:lnTo>
                        <a:pt x="1703" y="329"/>
                      </a:lnTo>
                      <a:lnTo>
                        <a:pt x="1647" y="304"/>
                      </a:lnTo>
                      <a:lnTo>
                        <a:pt x="1605" y="280"/>
                      </a:lnTo>
                      <a:lnTo>
                        <a:pt x="1569" y="257"/>
                      </a:lnTo>
                      <a:lnTo>
                        <a:pt x="1536" y="240"/>
                      </a:lnTo>
                      <a:lnTo>
                        <a:pt x="1504" y="214"/>
                      </a:lnTo>
                      <a:lnTo>
                        <a:pt x="1472" y="191"/>
                      </a:lnTo>
                      <a:lnTo>
                        <a:pt x="1438" y="165"/>
                      </a:lnTo>
                      <a:lnTo>
                        <a:pt x="1401" y="132"/>
                      </a:lnTo>
                      <a:lnTo>
                        <a:pt x="1361" y="100"/>
                      </a:lnTo>
                      <a:lnTo>
                        <a:pt x="1329" y="67"/>
                      </a:lnTo>
                      <a:lnTo>
                        <a:pt x="1294" y="31"/>
                      </a:lnTo>
                      <a:lnTo>
                        <a:pt x="1266" y="0"/>
                      </a:lnTo>
                      <a:lnTo>
                        <a:pt x="1237" y="11"/>
                      </a:lnTo>
                      <a:lnTo>
                        <a:pt x="1207" y="29"/>
                      </a:lnTo>
                      <a:lnTo>
                        <a:pt x="1175" y="43"/>
                      </a:lnTo>
                      <a:lnTo>
                        <a:pt x="1138" y="59"/>
                      </a:lnTo>
                      <a:lnTo>
                        <a:pt x="1099" y="76"/>
                      </a:lnTo>
                      <a:lnTo>
                        <a:pt x="1064" y="88"/>
                      </a:lnTo>
                      <a:lnTo>
                        <a:pt x="1030" y="98"/>
                      </a:lnTo>
                      <a:lnTo>
                        <a:pt x="992" y="110"/>
                      </a:lnTo>
                      <a:lnTo>
                        <a:pt x="952" y="120"/>
                      </a:lnTo>
                      <a:lnTo>
                        <a:pt x="909" y="132"/>
                      </a:lnTo>
                      <a:lnTo>
                        <a:pt x="871" y="142"/>
                      </a:lnTo>
                      <a:lnTo>
                        <a:pt x="833" y="152"/>
                      </a:lnTo>
                      <a:lnTo>
                        <a:pt x="793" y="159"/>
                      </a:lnTo>
                      <a:lnTo>
                        <a:pt x="754" y="168"/>
                      </a:lnTo>
                      <a:lnTo>
                        <a:pt x="718" y="176"/>
                      </a:lnTo>
                      <a:lnTo>
                        <a:pt x="675" y="186"/>
                      </a:lnTo>
                      <a:lnTo>
                        <a:pt x="619" y="192"/>
                      </a:lnTo>
                      <a:lnTo>
                        <a:pt x="1013" y="264"/>
                      </a:lnTo>
                      <a:lnTo>
                        <a:pt x="986" y="319"/>
                      </a:lnTo>
                      <a:lnTo>
                        <a:pt x="957" y="359"/>
                      </a:lnTo>
                      <a:lnTo>
                        <a:pt x="899" y="435"/>
                      </a:lnTo>
                      <a:lnTo>
                        <a:pt x="866" y="472"/>
                      </a:lnTo>
                      <a:lnTo>
                        <a:pt x="833" y="506"/>
                      </a:lnTo>
                      <a:lnTo>
                        <a:pt x="774" y="564"/>
                      </a:lnTo>
                      <a:lnTo>
                        <a:pt x="738" y="598"/>
                      </a:lnTo>
                      <a:lnTo>
                        <a:pt x="695" y="640"/>
                      </a:lnTo>
                      <a:lnTo>
                        <a:pt x="655" y="671"/>
                      </a:lnTo>
                      <a:lnTo>
                        <a:pt x="622" y="698"/>
                      </a:lnTo>
                      <a:lnTo>
                        <a:pt x="589" y="724"/>
                      </a:lnTo>
                      <a:lnTo>
                        <a:pt x="550" y="752"/>
                      </a:lnTo>
                      <a:lnTo>
                        <a:pt x="507" y="779"/>
                      </a:lnTo>
                      <a:lnTo>
                        <a:pt x="464" y="800"/>
                      </a:lnTo>
                      <a:lnTo>
                        <a:pt x="422" y="825"/>
                      </a:lnTo>
                      <a:lnTo>
                        <a:pt x="370" y="844"/>
                      </a:lnTo>
                      <a:lnTo>
                        <a:pt x="320" y="861"/>
                      </a:lnTo>
                      <a:lnTo>
                        <a:pt x="265" y="875"/>
                      </a:lnTo>
                      <a:lnTo>
                        <a:pt x="212" y="889"/>
                      </a:lnTo>
                      <a:lnTo>
                        <a:pt x="156" y="903"/>
                      </a:lnTo>
                      <a:lnTo>
                        <a:pt x="95" y="915"/>
                      </a:lnTo>
                      <a:lnTo>
                        <a:pt x="0" y="93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2" name="Rectangle 171">
              <a:extLst>
                <a:ext uri="{FF2B5EF4-FFF2-40B4-BE49-F238E27FC236}">
                  <a16:creationId xmlns:a16="http://schemas.microsoft.com/office/drawing/2014/main" id="{1C354DC7-47F7-C4FE-3318-B2C7D18BD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4" y="2153"/>
              <a:ext cx="296" cy="1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7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laska"/>
                  <a:ea typeface="+mn-ea"/>
                  <a:cs typeface="+mn-cs"/>
                </a:rPr>
                <a:t>CITAS</a:t>
              </a:r>
            </a:p>
          </p:txBody>
        </p:sp>
        <p:sp>
          <p:nvSpPr>
            <p:cNvPr id="33" name="Rectangle 172">
              <a:extLst>
                <a:ext uri="{FF2B5EF4-FFF2-40B4-BE49-F238E27FC236}">
                  <a16:creationId xmlns:a16="http://schemas.microsoft.com/office/drawing/2014/main" id="{1EA9B087-972C-C4A6-5A71-D1F7F193C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906"/>
              <a:ext cx="498" cy="168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9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laska"/>
                  <a:ea typeface="+mn-ea"/>
                  <a:cs typeface="+mn-cs"/>
                </a:rPr>
                <a:t>HOSPITAL</a:t>
              </a:r>
            </a:p>
          </p:txBody>
        </p:sp>
        <p:sp>
          <p:nvSpPr>
            <p:cNvPr id="34" name="Rectangle 173">
              <a:extLst>
                <a:ext uri="{FF2B5EF4-FFF2-40B4-BE49-F238E27FC236}">
                  <a16:creationId xmlns:a16="http://schemas.microsoft.com/office/drawing/2014/main" id="{5B247BE7-BC31-A4DE-9563-71891AB86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3447"/>
              <a:ext cx="480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7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laska"/>
                  <a:ea typeface="+mn-ea"/>
                  <a:cs typeface="+mn-cs"/>
                </a:rPr>
                <a:t>PRUEBAS</a:t>
              </a:r>
            </a:p>
          </p:txBody>
        </p:sp>
        <p:sp>
          <p:nvSpPr>
            <p:cNvPr id="35" name="Rectangle 174">
              <a:extLst>
                <a:ext uri="{FF2B5EF4-FFF2-40B4-BE49-F238E27FC236}">
                  <a16:creationId xmlns:a16="http://schemas.microsoft.com/office/drawing/2014/main" id="{CEF9B6D4-2FBD-B442-E807-B208BF5B35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" y="2201"/>
              <a:ext cx="557" cy="14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7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laska"/>
                  <a:ea typeface="+mn-ea"/>
                  <a:cs typeface="+mn-cs"/>
                </a:rPr>
                <a:t>LABORATORIO</a:t>
              </a:r>
            </a:p>
          </p:txBody>
        </p:sp>
        <p:sp>
          <p:nvSpPr>
            <p:cNvPr id="36" name="Rectangle 175">
              <a:extLst>
                <a:ext uri="{FF2B5EF4-FFF2-40B4-BE49-F238E27FC236}">
                  <a16:creationId xmlns:a16="http://schemas.microsoft.com/office/drawing/2014/main" id="{48502268-B70A-0BF4-7898-6D8469DC1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3447"/>
              <a:ext cx="508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7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laska"/>
                  <a:ea typeface="+mn-ea"/>
                  <a:cs typeface="+mn-cs"/>
                </a:rPr>
                <a:t>RADIOLOGIA</a:t>
              </a:r>
            </a:p>
          </p:txBody>
        </p:sp>
      </p:grpSp>
      <p:grpSp>
        <p:nvGrpSpPr>
          <p:cNvPr id="190" name="Group 176">
            <a:extLst>
              <a:ext uri="{FF2B5EF4-FFF2-40B4-BE49-F238E27FC236}">
                <a16:creationId xmlns:a16="http://schemas.microsoft.com/office/drawing/2014/main" id="{0581385A-784A-E95F-7AB1-2A7D5395675F}"/>
              </a:ext>
            </a:extLst>
          </p:cNvPr>
          <p:cNvGrpSpPr>
            <a:grpSpLocks/>
          </p:cNvGrpSpPr>
          <p:nvPr/>
        </p:nvGrpSpPr>
        <p:grpSpPr bwMode="auto">
          <a:xfrm>
            <a:off x="6317235" y="1468602"/>
            <a:ext cx="2186339" cy="1879649"/>
            <a:chOff x="3750" y="484"/>
            <a:chExt cx="1441" cy="1148"/>
          </a:xfrm>
        </p:grpSpPr>
        <p:graphicFrame>
          <p:nvGraphicFramePr>
            <p:cNvPr id="191" name="Object 177">
              <a:extLst>
                <a:ext uri="{FF2B5EF4-FFF2-40B4-BE49-F238E27FC236}">
                  <a16:creationId xmlns:a16="http://schemas.microsoft.com/office/drawing/2014/main" id="{6141AD4B-D364-5778-C083-2CC0EF4454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40" y="576"/>
            <a:ext cx="1152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n" r:id="rId6" imgW="2827338" imgH="3497263" progId="">
                    <p:embed/>
                  </p:oleObj>
                </mc:Choice>
                <mc:Fallback>
                  <p:oleObj name="Imagen" r:id="rId6" imgW="2827338" imgH="3497263" progId="">
                    <p:embed/>
                    <p:pic>
                      <p:nvPicPr>
                        <p:cNvPr id="191" name="Object 177">
                          <a:extLst>
                            <a:ext uri="{FF2B5EF4-FFF2-40B4-BE49-F238E27FC236}">
                              <a16:creationId xmlns:a16="http://schemas.microsoft.com/office/drawing/2014/main" id="{6141AD4B-D364-5778-C083-2CC0EF4454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576"/>
                          <a:ext cx="1152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2" name="Rectangle 178">
              <a:extLst>
                <a:ext uri="{FF2B5EF4-FFF2-40B4-BE49-F238E27FC236}">
                  <a16:creationId xmlns:a16="http://schemas.microsoft.com/office/drawing/2014/main" id="{902E1D7C-7560-B4DF-B8DC-269168776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6" y="484"/>
              <a:ext cx="413" cy="1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7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laska"/>
                  <a:ea typeface="+mn-ea"/>
                  <a:cs typeface="+mn-cs"/>
                </a:rPr>
                <a:t>HOSPITAL</a:t>
              </a:r>
            </a:p>
          </p:txBody>
        </p:sp>
        <p:sp>
          <p:nvSpPr>
            <p:cNvPr id="193" name="Rectangle 179">
              <a:extLst>
                <a:ext uri="{FF2B5EF4-FFF2-40B4-BE49-F238E27FC236}">
                  <a16:creationId xmlns:a16="http://schemas.microsoft.com/office/drawing/2014/main" id="{45F75DA3-088F-893A-EA15-0211E28F7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0" y="771"/>
              <a:ext cx="549" cy="1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7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laska"/>
                  <a:ea typeface="+mn-ea"/>
                  <a:cs typeface="+mn-cs"/>
                </a:rPr>
                <a:t>LABORATORIO</a:t>
              </a:r>
            </a:p>
          </p:txBody>
        </p:sp>
        <p:sp>
          <p:nvSpPr>
            <p:cNvPr id="194" name="Rectangle 180">
              <a:extLst>
                <a:ext uri="{FF2B5EF4-FFF2-40B4-BE49-F238E27FC236}">
                  <a16:creationId xmlns:a16="http://schemas.microsoft.com/office/drawing/2014/main" id="{FF38BBE0-91CD-BCEA-1D1E-238AD8C42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1159"/>
              <a:ext cx="490" cy="1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7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laska"/>
                  <a:ea typeface="+mn-ea"/>
                  <a:cs typeface="+mn-cs"/>
                </a:rPr>
                <a:t>RADIOLOGIA</a:t>
              </a:r>
            </a:p>
          </p:txBody>
        </p:sp>
        <p:sp>
          <p:nvSpPr>
            <p:cNvPr id="195" name="Rectangle 181">
              <a:extLst>
                <a:ext uri="{FF2B5EF4-FFF2-40B4-BE49-F238E27FC236}">
                  <a16:creationId xmlns:a16="http://schemas.microsoft.com/office/drawing/2014/main" id="{21CFA682-A104-4866-6D0F-E70E06732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0" y="528"/>
              <a:ext cx="295" cy="1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700" b="0" i="0" u="none" strike="noStrike" kern="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laska"/>
                  <a:ea typeface="+mn-ea"/>
                  <a:cs typeface="+mn-cs"/>
                </a:rPr>
                <a:t>CITAS</a:t>
              </a:r>
            </a:p>
          </p:txBody>
        </p:sp>
        <p:sp>
          <p:nvSpPr>
            <p:cNvPr id="196" name="Rectangle 182">
              <a:extLst>
                <a:ext uri="{FF2B5EF4-FFF2-40B4-BE49-F238E27FC236}">
                  <a16:creationId xmlns:a16="http://schemas.microsoft.com/office/drawing/2014/main" id="{988AB109-4CAB-4D78-95BF-57D414D1CA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9" y="964"/>
              <a:ext cx="402" cy="122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laska"/>
                  <a:ea typeface="+mn-ea"/>
                  <a:cs typeface="+mn-cs"/>
                </a:rPr>
                <a:t>PRUEBAS</a:t>
              </a:r>
            </a:p>
          </p:txBody>
        </p:sp>
      </p:grpSp>
      <p:grpSp>
        <p:nvGrpSpPr>
          <p:cNvPr id="197" name="Group 183">
            <a:extLst>
              <a:ext uri="{FF2B5EF4-FFF2-40B4-BE49-F238E27FC236}">
                <a16:creationId xmlns:a16="http://schemas.microsoft.com/office/drawing/2014/main" id="{A64E988D-2604-C37C-841C-CAB38D0F207F}"/>
              </a:ext>
            </a:extLst>
          </p:cNvPr>
          <p:cNvGrpSpPr>
            <a:grpSpLocks/>
          </p:cNvGrpSpPr>
          <p:nvPr/>
        </p:nvGrpSpPr>
        <p:grpSpPr bwMode="auto">
          <a:xfrm>
            <a:off x="5784114" y="1382926"/>
            <a:ext cx="2997200" cy="2454275"/>
            <a:chOff x="3408" y="0"/>
            <a:chExt cx="1967" cy="2208"/>
          </a:xfrm>
        </p:grpSpPr>
        <p:graphicFrame>
          <p:nvGraphicFramePr>
            <p:cNvPr id="198" name="Object 184">
              <a:extLst>
                <a:ext uri="{FF2B5EF4-FFF2-40B4-BE49-F238E27FC236}">
                  <a16:creationId xmlns:a16="http://schemas.microsoft.com/office/drawing/2014/main" id="{9D193928-9A62-DF7C-DA5B-86A7B31D1F8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040" y="480"/>
            <a:ext cx="335" cy="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n" r:id="rId8" imgW="1857375" imgH="3995738" progId="">
                    <p:embed/>
                  </p:oleObj>
                </mc:Choice>
                <mc:Fallback>
                  <p:oleObj name="Imagen" r:id="rId8" imgW="1857375" imgH="3995738" progId="">
                    <p:embed/>
                    <p:pic>
                      <p:nvPicPr>
                        <p:cNvPr id="198" name="Object 184">
                          <a:extLst>
                            <a:ext uri="{FF2B5EF4-FFF2-40B4-BE49-F238E27FC236}">
                              <a16:creationId xmlns:a16="http://schemas.microsoft.com/office/drawing/2014/main" id="{9D193928-9A62-DF7C-DA5B-86A7B31D1F8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480"/>
                          <a:ext cx="335" cy="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9" name="Object 185">
              <a:extLst>
                <a:ext uri="{FF2B5EF4-FFF2-40B4-BE49-F238E27FC236}">
                  <a16:creationId xmlns:a16="http://schemas.microsoft.com/office/drawing/2014/main" id="{A2F3E67A-7D09-B5E6-072C-358F7D46FCE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368" y="1632"/>
            <a:ext cx="26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n" r:id="rId9" imgW="1857375" imgH="3995738" progId="">
                    <p:embed/>
                  </p:oleObj>
                </mc:Choice>
                <mc:Fallback>
                  <p:oleObj name="Imagen" r:id="rId9" imgW="1857375" imgH="3995738" progId="">
                    <p:embed/>
                    <p:pic>
                      <p:nvPicPr>
                        <p:cNvPr id="199" name="Object 185">
                          <a:extLst>
                            <a:ext uri="{FF2B5EF4-FFF2-40B4-BE49-F238E27FC236}">
                              <a16:creationId xmlns:a16="http://schemas.microsoft.com/office/drawing/2014/main" id="{A2F3E67A-7D09-B5E6-072C-358F7D46FCE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" y="1632"/>
                          <a:ext cx="26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0" name="Object 186">
              <a:extLst>
                <a:ext uri="{FF2B5EF4-FFF2-40B4-BE49-F238E27FC236}">
                  <a16:creationId xmlns:a16="http://schemas.microsoft.com/office/drawing/2014/main" id="{649C3F71-1B24-D191-6D80-004BEF44909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896" y="1488"/>
            <a:ext cx="26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n" r:id="rId10" imgW="1857375" imgH="3995738" progId="">
                    <p:embed/>
                  </p:oleObj>
                </mc:Choice>
                <mc:Fallback>
                  <p:oleObj name="Imagen" r:id="rId10" imgW="1857375" imgH="3995738" progId="">
                    <p:embed/>
                    <p:pic>
                      <p:nvPicPr>
                        <p:cNvPr id="200" name="Object 186">
                          <a:extLst>
                            <a:ext uri="{FF2B5EF4-FFF2-40B4-BE49-F238E27FC236}">
                              <a16:creationId xmlns:a16="http://schemas.microsoft.com/office/drawing/2014/main" id="{649C3F71-1B24-D191-6D80-004BEF4490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6" y="1488"/>
                          <a:ext cx="26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1" name="Object 187">
              <a:extLst>
                <a:ext uri="{FF2B5EF4-FFF2-40B4-BE49-F238E27FC236}">
                  <a16:creationId xmlns:a16="http://schemas.microsoft.com/office/drawing/2014/main" id="{EA3D54D4-6A94-94A6-8139-CE2F9CA7B19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8" y="480"/>
            <a:ext cx="26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n" r:id="rId11" imgW="1857375" imgH="3995738" progId="">
                    <p:embed/>
                  </p:oleObj>
                </mc:Choice>
                <mc:Fallback>
                  <p:oleObj name="Imagen" r:id="rId11" imgW="1857375" imgH="3995738" progId="">
                    <p:embed/>
                    <p:pic>
                      <p:nvPicPr>
                        <p:cNvPr id="201" name="Object 187">
                          <a:extLst>
                            <a:ext uri="{FF2B5EF4-FFF2-40B4-BE49-F238E27FC236}">
                              <a16:creationId xmlns:a16="http://schemas.microsoft.com/office/drawing/2014/main" id="{EA3D54D4-6A94-94A6-8139-CE2F9CA7B19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8" y="480"/>
                          <a:ext cx="26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2" name="Object 188">
              <a:extLst>
                <a:ext uri="{FF2B5EF4-FFF2-40B4-BE49-F238E27FC236}">
                  <a16:creationId xmlns:a16="http://schemas.microsoft.com/office/drawing/2014/main" id="{89709DDD-6E5E-8F83-6080-06ADFA483E1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04" y="1392"/>
            <a:ext cx="26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n" r:id="rId12" imgW="1857375" imgH="3995738" progId="">
                    <p:embed/>
                  </p:oleObj>
                </mc:Choice>
                <mc:Fallback>
                  <p:oleObj name="Imagen" r:id="rId12" imgW="1857375" imgH="3995738" progId="">
                    <p:embed/>
                    <p:pic>
                      <p:nvPicPr>
                        <p:cNvPr id="202" name="Object 188">
                          <a:extLst>
                            <a:ext uri="{FF2B5EF4-FFF2-40B4-BE49-F238E27FC236}">
                              <a16:creationId xmlns:a16="http://schemas.microsoft.com/office/drawing/2014/main" id="{89709DDD-6E5E-8F83-6080-06ADFA483E1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" y="1392"/>
                          <a:ext cx="26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3" name="Object 189">
              <a:extLst>
                <a:ext uri="{FF2B5EF4-FFF2-40B4-BE49-F238E27FC236}">
                  <a16:creationId xmlns:a16="http://schemas.microsoft.com/office/drawing/2014/main" id="{A285CF55-C83B-AB00-C248-F0B05584120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84" y="0"/>
            <a:ext cx="26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n" r:id="rId13" imgW="1857375" imgH="3995738" progId="">
                    <p:embed/>
                  </p:oleObj>
                </mc:Choice>
                <mc:Fallback>
                  <p:oleObj name="Imagen" r:id="rId13" imgW="1857375" imgH="3995738" progId="">
                    <p:embed/>
                    <p:pic>
                      <p:nvPicPr>
                        <p:cNvPr id="203" name="Object 189">
                          <a:extLst>
                            <a:ext uri="{FF2B5EF4-FFF2-40B4-BE49-F238E27FC236}">
                              <a16:creationId xmlns:a16="http://schemas.microsoft.com/office/drawing/2014/main" id="{A285CF55-C83B-AB00-C248-F0B0558412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4" y="0"/>
                          <a:ext cx="26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4" name="Object 190">
            <a:extLst>
              <a:ext uri="{FF2B5EF4-FFF2-40B4-BE49-F238E27FC236}">
                <a16:creationId xmlns:a16="http://schemas.microsoft.com/office/drawing/2014/main" id="{8D0674CE-A1AB-0EC5-E86A-97F5FBC53C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3114" y="3897526"/>
          <a:ext cx="1697038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n" r:id="rId14" imgW="3886200" imgH="3944938" progId="">
                  <p:embed/>
                </p:oleObj>
              </mc:Choice>
              <mc:Fallback>
                <p:oleObj name="Imagen" r:id="rId14" imgW="3886200" imgH="3944938" progId="">
                  <p:embed/>
                  <p:pic>
                    <p:nvPicPr>
                      <p:cNvPr id="204" name="Object 190">
                        <a:extLst>
                          <a:ext uri="{FF2B5EF4-FFF2-40B4-BE49-F238E27FC236}">
                            <a16:creationId xmlns:a16="http://schemas.microsoft.com/office/drawing/2014/main" id="{8D0674CE-A1AB-0EC5-E86A-97F5FBC53C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114" y="3897526"/>
                        <a:ext cx="1697038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" name="Text Box 194">
            <a:extLst>
              <a:ext uri="{FF2B5EF4-FFF2-40B4-BE49-F238E27FC236}">
                <a16:creationId xmlns:a16="http://schemas.microsoft.com/office/drawing/2014/main" id="{7C8A2B41-4D92-4E2D-E442-BBB8FCAD3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208" y="6273625"/>
            <a:ext cx="22477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Tomado de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Sanigest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 </a:t>
            </a:r>
            <a:r>
              <a:rPr kumimoji="0" lang="es-ES" sz="12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charset="0"/>
              </a:rPr>
              <a:t>solutions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/>
              <a:ea typeface="+mn-ea"/>
              <a:cs typeface="Arial" charset="0"/>
            </a:endParaRPr>
          </a:p>
        </p:txBody>
      </p:sp>
      <p:sp>
        <p:nvSpPr>
          <p:cNvPr id="206" name="195 CuadroTexto">
            <a:extLst>
              <a:ext uri="{FF2B5EF4-FFF2-40B4-BE49-F238E27FC236}">
                <a16:creationId xmlns:a16="http://schemas.microsoft.com/office/drawing/2014/main" id="{3B9A929A-B38C-FF3B-0148-AE2D0B7BA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7514" y="21385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CO" altLang="es-CO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0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utoUpdateAnimBg="0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0"/>
            <a:ext cx="12192000" cy="6728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81D4E7-670A-604A-6097-1A9BCDF08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560" y="2153919"/>
            <a:ext cx="4101411" cy="291730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98A4CF6-25DE-B3C4-170E-6E31EA7F0F0B}"/>
              </a:ext>
            </a:extLst>
          </p:cNvPr>
          <p:cNvSpPr txBox="1"/>
          <p:nvPr/>
        </p:nvSpPr>
        <p:spPr>
          <a:xfrm>
            <a:off x="355600" y="3405366"/>
            <a:ext cx="5497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¡TRABAJAR JUNTOS ES UN IMPERATIVO ETICO!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10ECEC7-65DB-A96D-4967-B6EC1F95D9AA}"/>
              </a:ext>
            </a:extLst>
          </p:cNvPr>
          <p:cNvSpPr txBox="1"/>
          <p:nvPr/>
        </p:nvSpPr>
        <p:spPr>
          <a:xfrm>
            <a:off x="2336800" y="802640"/>
            <a:ext cx="657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FINALMENTE…</a:t>
            </a:r>
          </a:p>
        </p:txBody>
      </p:sp>
    </p:spTree>
    <p:extLst>
      <p:ext uri="{BB962C8B-B14F-4D97-AF65-F5344CB8AC3E}">
        <p14:creationId xmlns:p14="http://schemas.microsoft.com/office/powerpoint/2010/main" val="2905384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0" y="-71122"/>
            <a:ext cx="12192000" cy="6728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962935" y="2230249"/>
            <a:ext cx="487448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200" b="1" i="0" u="none" strike="noStrike" kern="1200" cap="none" spc="0" normalizeH="0" baseline="0" noProof="0" dirty="0">
                <a:ln w="6600">
                  <a:solidFill>
                    <a:prstClr val="white"/>
                  </a:solidFill>
                  <a:prstDash val="solid"/>
                </a:ln>
                <a:solidFill>
                  <a:srgbClr val="5B9BD5">
                    <a:lumMod val="50000"/>
                  </a:srgbClr>
                </a:solidFill>
                <a:effectLst>
                  <a:outerShdw dist="38100" dir="2700000" algn="tl" rotWithShape="0">
                    <a:srgbClr val="4472C4">
                      <a:lumMod val="40000"/>
                      <a:lumOff val="60000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GRACIAS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85" t="10577" r="25749" b="28810"/>
          <a:stretch/>
        </p:blipFill>
        <p:spPr>
          <a:xfrm>
            <a:off x="779646" y="3628724"/>
            <a:ext cx="2964582" cy="23678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48F6E28-0EA6-E7CB-D7A8-3B4D7F9DAD1B}"/>
              </a:ext>
            </a:extLst>
          </p:cNvPr>
          <p:cNvSpPr txBox="1"/>
          <p:nvPr/>
        </p:nvSpPr>
        <p:spPr>
          <a:xfrm>
            <a:off x="6797040" y="4699793"/>
            <a:ext cx="4937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Luis Alberto Martinez Saldarriaga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Viceministro de Protección Social</a:t>
            </a:r>
          </a:p>
        </p:txBody>
      </p:sp>
    </p:spTree>
    <p:extLst>
      <p:ext uri="{BB962C8B-B14F-4D97-AF65-F5344CB8AC3E}">
        <p14:creationId xmlns:p14="http://schemas.microsoft.com/office/powerpoint/2010/main" val="217900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ítulo 12">
            <a:extLst>
              <a:ext uri="{FF2B5EF4-FFF2-40B4-BE49-F238E27FC236}">
                <a16:creationId xmlns:a16="http://schemas.microsoft.com/office/drawing/2014/main" id="{139D23E4-15AF-4190-99D8-960AD1AA1ED2}"/>
              </a:ext>
            </a:extLst>
          </p:cNvPr>
          <p:cNvSpPr txBox="1">
            <a:spLocks/>
          </p:cNvSpPr>
          <p:nvPr/>
        </p:nvSpPr>
        <p:spPr bwMode="auto">
          <a:xfrm>
            <a:off x="848016" y="437330"/>
            <a:ext cx="8229600" cy="114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3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El modelo Biomédico y el fenómeno del radar</a:t>
            </a:r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id="{E90DC14B-43AD-4143-A988-929ECDA8B792}"/>
              </a:ext>
            </a:extLst>
          </p:cNvPr>
          <p:cNvSpPr txBox="1">
            <a:spLocks/>
          </p:cNvSpPr>
          <p:nvPr/>
        </p:nvSpPr>
        <p:spPr>
          <a:xfrm>
            <a:off x="8085053" y="624418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CO"/>
            </a:defPPr>
            <a:lvl1pPr marL="0" algn="r" defTabSz="914400" rtl="0" eaLnBrk="1" latinLnBrk="0" hangingPunct="1">
              <a:defRPr sz="9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56608-4F7C-4367-9F2F-B7528C7B14AC}" type="slidenum">
              <a:rPr kumimoji="0" lang="es-ES" altLang="es-CO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altLang="es-CO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218778-8A1C-4565-9189-867A384DC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08321" y="1843950"/>
            <a:ext cx="2908934" cy="2945756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E42BF9BC-E7AF-4D65-8E53-6EE128D65D7F}"/>
              </a:ext>
            </a:extLst>
          </p:cNvPr>
          <p:cNvSpPr/>
          <p:nvPr/>
        </p:nvSpPr>
        <p:spPr>
          <a:xfrm>
            <a:off x="3418526" y="2989843"/>
            <a:ext cx="208345" cy="16204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442DA8B-A94E-48E0-8171-9AF1EE55D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788" y="2507749"/>
            <a:ext cx="237765" cy="18289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5152F59-20A7-48B6-A6E9-875540D01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256" y="2324853"/>
            <a:ext cx="237765" cy="18289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69C2D2D7-30FD-4DF3-AEDF-CF987399878E}"/>
              </a:ext>
            </a:extLst>
          </p:cNvPr>
          <p:cNvSpPr txBox="1"/>
          <p:nvPr/>
        </p:nvSpPr>
        <p:spPr>
          <a:xfrm>
            <a:off x="5930234" y="1843950"/>
            <a:ext cx="40691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paciente aparece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paciente es “tratado”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paciente es dado de “alta”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paciente “desaparece del radar”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608B3A7F-2179-4949-8954-8D00E189CBD3}"/>
              </a:ext>
            </a:extLst>
          </p:cNvPr>
          <p:cNvSpPr txBox="1"/>
          <p:nvPr/>
        </p:nvSpPr>
        <p:spPr>
          <a:xfrm>
            <a:off x="6096000" y="6475519"/>
            <a:ext cx="3669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Adaptado Jesus Maria Fernández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País Vasco España</a:t>
            </a:r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id="{CBA2B8DA-35EC-459F-BCE1-5897A7EB383A}"/>
              </a:ext>
            </a:extLst>
          </p:cNvPr>
          <p:cNvSpPr/>
          <p:nvPr/>
        </p:nvSpPr>
        <p:spPr>
          <a:xfrm>
            <a:off x="7759033" y="2274837"/>
            <a:ext cx="326020" cy="529811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5BDE3D3-83BD-459F-AA19-939B930A7A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0972" y="3212386"/>
            <a:ext cx="384081" cy="55478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9A4BFA7C-9081-4A62-B648-F6A86CAB4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002" y="4113217"/>
            <a:ext cx="384081" cy="554784"/>
          </a:xfrm>
          <a:prstGeom prst="rect">
            <a:avLst/>
          </a:prstGeom>
        </p:spPr>
      </p:pic>
      <p:sp>
        <p:nvSpPr>
          <p:cNvPr id="24" name="Marcador de número de diapositiva 14">
            <a:extLst>
              <a:ext uri="{FF2B5EF4-FFF2-40B4-BE49-F238E27FC236}">
                <a16:creationId xmlns:a16="http://schemas.microsoft.com/office/drawing/2014/main" id="{292C4FBB-51AC-4E37-9119-4A66C162B9CD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s-CO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56608-4F7C-4367-9F2F-B7528C7B14AC}" type="slidenum">
              <a:rPr kumimoji="0" lang="es-E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96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71779" y="466585"/>
            <a:ext cx="178335" cy="178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B997861-F339-4B57-9157-A9AF5C92A27A}"/>
              </a:ext>
            </a:extLst>
          </p:cNvPr>
          <p:cNvSpPr txBox="1">
            <a:spLocks noChangeArrowheads="1"/>
          </p:cNvSpPr>
          <p:nvPr/>
        </p:nvSpPr>
        <p:spPr>
          <a:xfrm>
            <a:off x="1005707" y="226993"/>
            <a:ext cx="7886700" cy="1325563"/>
          </a:xfrm>
          <a:prstGeom prst="rect">
            <a:avLst/>
          </a:prstGeom>
          <a:solidFill>
            <a:srgbClr val="99FF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32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La Crisis del Modelo de Atención Predominante</a:t>
            </a:r>
            <a:endParaRPr kumimoji="0" lang="en-US" altLang="es-E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692FE34-F2C2-4B26-84F7-B14E1AF57AF9}"/>
              </a:ext>
            </a:extLst>
          </p:cNvPr>
          <p:cNvSpPr txBox="1">
            <a:spLocks noChangeArrowheads="1"/>
          </p:cNvSpPr>
          <p:nvPr/>
        </p:nvSpPr>
        <p:spPr>
          <a:xfrm>
            <a:off x="2377307" y="1589067"/>
            <a:ext cx="6954838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altLang="es-ES" sz="21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Modelo de Atención: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_tradnl" altLang="es-ES" sz="20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4" descr="MPj04004560000[1]">
            <a:extLst>
              <a:ext uri="{FF2B5EF4-FFF2-40B4-BE49-F238E27FC236}">
                <a16:creationId xmlns:a16="http://schemas.microsoft.com/office/drawing/2014/main" id="{5DF8D7B9-F40E-4293-9997-E5AD199E0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46" y="1987531"/>
            <a:ext cx="264953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8F204156-283A-48AE-94D7-64149A8D2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495" y="4137005"/>
            <a:ext cx="1022350" cy="153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MCj04338720000[1]">
            <a:extLst>
              <a:ext uri="{FF2B5EF4-FFF2-40B4-BE49-F238E27FC236}">
                <a16:creationId xmlns:a16="http://schemas.microsoft.com/office/drawing/2014/main" id="{30F9A75B-D2A2-4B3A-AA4A-7C477321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782" y="5100617"/>
            <a:ext cx="973138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 descr="MCj04339080000[1]">
            <a:extLst>
              <a:ext uri="{FF2B5EF4-FFF2-40B4-BE49-F238E27FC236}">
                <a16:creationId xmlns:a16="http://schemas.microsoft.com/office/drawing/2014/main" id="{18093DAE-B32B-4DC7-A1E6-F2E912D64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095" y="4786293"/>
            <a:ext cx="989012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" descr="MPj04222670000[1]">
            <a:extLst>
              <a:ext uri="{FF2B5EF4-FFF2-40B4-BE49-F238E27FC236}">
                <a16:creationId xmlns:a16="http://schemas.microsoft.com/office/drawing/2014/main" id="{D63C7FE2-110B-46FC-8FDB-37F0AC23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682" y="4251305"/>
            <a:ext cx="11811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 descr="img0011">
            <a:extLst>
              <a:ext uri="{FF2B5EF4-FFF2-40B4-BE49-F238E27FC236}">
                <a16:creationId xmlns:a16="http://schemas.microsoft.com/office/drawing/2014/main" id="{5B7F2367-9DD8-42A9-BCE9-AF0C99C9A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883" y="5327630"/>
            <a:ext cx="15097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 descr="img0025">
            <a:extLst>
              <a:ext uri="{FF2B5EF4-FFF2-40B4-BE49-F238E27FC236}">
                <a16:creationId xmlns:a16="http://schemas.microsoft.com/office/drawing/2014/main" id="{5ACF05C5-3AFE-45CC-8311-782416897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32" y="3409931"/>
            <a:ext cx="14859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11">
            <a:extLst>
              <a:ext uri="{FF2B5EF4-FFF2-40B4-BE49-F238E27FC236}">
                <a16:creationId xmlns:a16="http://schemas.microsoft.com/office/drawing/2014/main" id="{402B9728-59CC-4FCE-828F-C74CB91E9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9833" y="3516292"/>
            <a:ext cx="2640013" cy="45720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Atención episódica de eventos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2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Agudos y complicaciones</a:t>
            </a: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20DCA6F5-B871-4A7F-ABDB-EAE62A9B4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0183" y="5903893"/>
            <a:ext cx="2786063" cy="954107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Promoción de la salud, prevención de los riesgos y la atención a condiciones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E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agudas y crónicas</a:t>
            </a:r>
          </a:p>
        </p:txBody>
      </p:sp>
      <p:sp>
        <p:nvSpPr>
          <p:cNvPr id="25" name="AutoShape 13">
            <a:extLst>
              <a:ext uri="{FF2B5EF4-FFF2-40B4-BE49-F238E27FC236}">
                <a16:creationId xmlns:a16="http://schemas.microsoft.com/office/drawing/2014/main" id="{A07BD211-3CF0-4A91-970B-989E6C38140A}"/>
              </a:ext>
            </a:extLst>
          </p:cNvPr>
          <p:cNvSpPr>
            <a:spLocks noChangeArrowheads="1"/>
          </p:cNvSpPr>
          <p:nvPr/>
        </p:nvSpPr>
        <p:spPr bwMode="auto">
          <a:xfrm rot="2851567">
            <a:off x="4267226" y="4115574"/>
            <a:ext cx="1265238" cy="911225"/>
          </a:xfrm>
          <a:prstGeom prst="rightArrow">
            <a:avLst>
              <a:gd name="adj1" fmla="val 50000"/>
              <a:gd name="adj2" fmla="val 34713"/>
            </a:avLst>
          </a:prstGeom>
          <a:solidFill>
            <a:srgbClr val="66FF99"/>
          </a:solidFill>
          <a:ln w="12700">
            <a:solidFill>
              <a:sysClr val="windowText" lastClr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26" name="Picture 14" descr="MPj04075530000[1]">
            <a:extLst>
              <a:ext uri="{FF2B5EF4-FFF2-40B4-BE49-F238E27FC236}">
                <a16:creationId xmlns:a16="http://schemas.microsoft.com/office/drawing/2014/main" id="{439777F5-61BC-48C3-AD1E-B1034EAD2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533" y="2717781"/>
            <a:ext cx="21685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" descr="MPj04026730000[1]">
            <a:extLst>
              <a:ext uri="{FF2B5EF4-FFF2-40B4-BE49-F238E27FC236}">
                <a16:creationId xmlns:a16="http://schemas.microsoft.com/office/drawing/2014/main" id="{66C6303D-D730-4665-9FCB-9ECB6A0D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195" y="3435330"/>
            <a:ext cx="1117600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84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78966AAC-8F92-4C98-8422-E3240AF2A656}"/>
              </a:ext>
            </a:extLst>
          </p:cNvPr>
          <p:cNvSpPr txBox="1">
            <a:spLocks/>
          </p:cNvSpPr>
          <p:nvPr/>
        </p:nvSpPr>
        <p:spPr>
          <a:xfrm>
            <a:off x="1887607" y="759004"/>
            <a:ext cx="7886700" cy="10572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ysClr val="windowText" lastClr="00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MODELO DE ATENCIÓN ACTUAL</a:t>
            </a:r>
            <a:endParaRPr kumimoji="0" lang="es-CO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6E6295F-8D8D-4503-B2C4-07FC8E37DB55}"/>
              </a:ext>
            </a:extLst>
          </p:cNvPr>
          <p:cNvSpPr txBox="1">
            <a:spLocks/>
          </p:cNvSpPr>
          <p:nvPr/>
        </p:nvSpPr>
        <p:spPr>
          <a:xfrm>
            <a:off x="1524246" y="2005013"/>
            <a:ext cx="8613421" cy="43513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ysClr val="windowText" lastClr="00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Centrado en la atención episódica de eventos agudos.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Organizado desde la oferta y por niveles de atención que fragmentan la prestación de servicios.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Basados en hospitales y atención por especialista con uso intensivo de tecnología cara.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Provisión de atención curativa mediante procesos fragmentados.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Falta de continuidad, calidad y seguridad del paciente.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CO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Generador de exclusión y gran insatisfacción.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CO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1BC0AD-5865-49C6-A72E-B61809FE6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56608-4F7C-4367-9F2F-B7528C7B14AC}" type="slidenum">
              <a:rPr kumimoji="0" lang="es-ES" altLang="es-CO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372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lecha: hacia abajo 42">
            <a:extLst>
              <a:ext uri="{FF2B5EF4-FFF2-40B4-BE49-F238E27FC236}">
                <a16:creationId xmlns:a16="http://schemas.microsoft.com/office/drawing/2014/main" id="{3F8E4F3F-EDC5-4B92-9095-0E853B4D2640}"/>
              </a:ext>
            </a:extLst>
          </p:cNvPr>
          <p:cNvSpPr/>
          <p:nvPr/>
        </p:nvSpPr>
        <p:spPr>
          <a:xfrm>
            <a:off x="8003435" y="1917856"/>
            <a:ext cx="368300" cy="175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5BEAAC-8680-4FFD-A763-F11FB7CD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06038371-17FE-4AC6-A951-1D9A77976AB4}"/>
              </a:ext>
            </a:extLst>
          </p:cNvPr>
          <p:cNvSpPr/>
          <p:nvPr/>
        </p:nvSpPr>
        <p:spPr>
          <a:xfrm>
            <a:off x="3808418" y="1835090"/>
            <a:ext cx="3683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A2BC209A-34A3-4990-B1EA-6D74FC1EBEF5}"/>
              </a:ext>
            </a:extLst>
          </p:cNvPr>
          <p:cNvSpPr/>
          <p:nvPr/>
        </p:nvSpPr>
        <p:spPr>
          <a:xfrm>
            <a:off x="4492625" y="1813868"/>
            <a:ext cx="3683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0FC5FA83-A189-42A6-A66B-C9D8CB2A6CD8}"/>
              </a:ext>
            </a:extLst>
          </p:cNvPr>
          <p:cNvSpPr/>
          <p:nvPr/>
        </p:nvSpPr>
        <p:spPr>
          <a:xfrm>
            <a:off x="2519360" y="1825535"/>
            <a:ext cx="3683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4259E67D-5915-4900-9CC9-39C9661B413A}"/>
              </a:ext>
            </a:extLst>
          </p:cNvPr>
          <p:cNvSpPr/>
          <p:nvPr/>
        </p:nvSpPr>
        <p:spPr>
          <a:xfrm>
            <a:off x="3163889" y="1804829"/>
            <a:ext cx="3683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lecha: a la izquierda y derecha 8">
            <a:extLst>
              <a:ext uri="{FF2B5EF4-FFF2-40B4-BE49-F238E27FC236}">
                <a16:creationId xmlns:a16="http://schemas.microsoft.com/office/drawing/2014/main" id="{58CFFE08-824D-48F0-B1BE-6A8ED66A971D}"/>
              </a:ext>
            </a:extLst>
          </p:cNvPr>
          <p:cNvSpPr/>
          <p:nvPr/>
        </p:nvSpPr>
        <p:spPr>
          <a:xfrm>
            <a:off x="2387598" y="3587690"/>
            <a:ext cx="6223001" cy="431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EB21DF-7575-4014-9C8A-FF9E2FBD9354}"/>
              </a:ext>
            </a:extLst>
          </p:cNvPr>
          <p:cNvSpPr txBox="1"/>
          <p:nvPr/>
        </p:nvSpPr>
        <p:spPr>
          <a:xfrm>
            <a:off x="1670050" y="3635345"/>
            <a:ext cx="704850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UPC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F62A15-26C6-4928-87F7-B65F3782803C}"/>
              </a:ext>
            </a:extLst>
          </p:cNvPr>
          <p:cNvSpPr txBox="1"/>
          <p:nvPr/>
        </p:nvSpPr>
        <p:spPr>
          <a:xfrm>
            <a:off x="8688054" y="3633608"/>
            <a:ext cx="571500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PBS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39F53AA-4E1C-4550-B0AE-B71AD21BF72F}"/>
              </a:ext>
            </a:extLst>
          </p:cNvPr>
          <p:cNvSpPr txBox="1"/>
          <p:nvPr/>
        </p:nvSpPr>
        <p:spPr>
          <a:xfrm>
            <a:off x="4825996" y="219418"/>
            <a:ext cx="606425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B95EB61-C1FE-4F70-BADD-CBD425371D50}"/>
              </a:ext>
            </a:extLst>
          </p:cNvPr>
          <p:cNvSpPr txBox="1"/>
          <p:nvPr/>
        </p:nvSpPr>
        <p:spPr>
          <a:xfrm>
            <a:off x="4806942" y="6420781"/>
            <a:ext cx="498475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1E209DF8-A9D7-4295-81E5-E1E0E65B0ED0}"/>
              </a:ext>
            </a:extLst>
          </p:cNvPr>
          <p:cNvSpPr/>
          <p:nvPr/>
        </p:nvSpPr>
        <p:spPr>
          <a:xfrm rot="10800000">
            <a:off x="3154363" y="3520160"/>
            <a:ext cx="319082" cy="2226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65C5D771-2DA9-46CB-86E1-D3039836DE79}"/>
              </a:ext>
            </a:extLst>
          </p:cNvPr>
          <p:cNvSpPr/>
          <p:nvPr/>
        </p:nvSpPr>
        <p:spPr>
          <a:xfrm rot="10800000">
            <a:off x="4454515" y="3520159"/>
            <a:ext cx="406410" cy="2236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987A2030-1AA3-485B-9181-C5F27CC6A702}"/>
              </a:ext>
            </a:extLst>
          </p:cNvPr>
          <p:cNvSpPr/>
          <p:nvPr/>
        </p:nvSpPr>
        <p:spPr>
          <a:xfrm rot="10800000">
            <a:off x="3784598" y="3608912"/>
            <a:ext cx="406412" cy="212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8743F0E7-6EB5-4FEB-865B-AEF83405779E}"/>
              </a:ext>
            </a:extLst>
          </p:cNvPr>
          <p:cNvSpPr/>
          <p:nvPr/>
        </p:nvSpPr>
        <p:spPr>
          <a:xfrm rot="10800000">
            <a:off x="2568573" y="3533100"/>
            <a:ext cx="406411" cy="2213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4E6C20-A56F-4F11-8350-E7B47538B914}"/>
              </a:ext>
            </a:extLst>
          </p:cNvPr>
          <p:cNvSpPr txBox="1"/>
          <p:nvPr/>
        </p:nvSpPr>
        <p:spPr>
          <a:xfrm>
            <a:off x="1774833" y="1258767"/>
            <a:ext cx="162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ASEGURADOR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82C8581-C6E5-422C-A254-3248A69784D8}"/>
              </a:ext>
            </a:extLst>
          </p:cNvPr>
          <p:cNvSpPr txBox="1"/>
          <p:nvPr/>
        </p:nvSpPr>
        <p:spPr>
          <a:xfrm>
            <a:off x="2182813" y="637051"/>
            <a:ext cx="269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CONTENCION DE COSTOS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4E2D584-8322-4361-94F2-CA72A107FC5A}"/>
              </a:ext>
            </a:extLst>
          </p:cNvPr>
          <p:cNvSpPr txBox="1"/>
          <p:nvPr/>
        </p:nvSpPr>
        <p:spPr>
          <a:xfrm>
            <a:off x="3403604" y="981769"/>
            <a:ext cx="187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COMPRA INTELIGENTE PGP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1FB869F-7791-42BA-A56D-7A23982365C7}"/>
              </a:ext>
            </a:extLst>
          </p:cNvPr>
          <p:cNvSpPr txBox="1"/>
          <p:nvPr/>
        </p:nvSpPr>
        <p:spPr>
          <a:xfrm>
            <a:off x="4592236" y="960305"/>
            <a:ext cx="18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AUTORIZACIONES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30881C7-F7A2-4FAA-A89B-0DB7466C9163}"/>
              </a:ext>
            </a:extLst>
          </p:cNvPr>
          <p:cNvSpPr txBox="1"/>
          <p:nvPr/>
        </p:nvSpPr>
        <p:spPr>
          <a:xfrm>
            <a:off x="1611307" y="5801281"/>
            <a:ext cx="186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PRODUCTIVIDAD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CE8A754-164B-42AC-ABBD-0A1EE59DA198}"/>
              </a:ext>
            </a:extLst>
          </p:cNvPr>
          <p:cNvSpPr txBox="1"/>
          <p:nvPr/>
        </p:nvSpPr>
        <p:spPr>
          <a:xfrm>
            <a:off x="2290762" y="6404905"/>
            <a:ext cx="186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FACTURACIÓN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3F354C6-FB7F-4CE5-B039-7E5C71A03A48}"/>
              </a:ext>
            </a:extLst>
          </p:cNvPr>
          <p:cNvSpPr txBox="1"/>
          <p:nvPr/>
        </p:nvSpPr>
        <p:spPr>
          <a:xfrm>
            <a:off x="3338513" y="5911551"/>
            <a:ext cx="18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SERVICIOS RENTABLES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1FC329B-F660-47EB-B456-67FADEA1636C}"/>
              </a:ext>
            </a:extLst>
          </p:cNvPr>
          <p:cNvSpPr txBox="1"/>
          <p:nvPr/>
        </p:nvSpPr>
        <p:spPr>
          <a:xfrm>
            <a:off x="4425943" y="5729030"/>
            <a:ext cx="18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SOSTENIBILIDAD FINANCIERA</a:t>
            </a:r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1807CD90-4C36-40FE-B5E0-C592918C6152}"/>
              </a:ext>
            </a:extLst>
          </p:cNvPr>
          <p:cNvSpPr/>
          <p:nvPr/>
        </p:nvSpPr>
        <p:spPr>
          <a:xfrm>
            <a:off x="5429245" y="1882745"/>
            <a:ext cx="368300" cy="175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E423B26-A10F-4860-B908-FAB71159E128}"/>
              </a:ext>
            </a:extLst>
          </p:cNvPr>
          <p:cNvSpPr txBox="1"/>
          <p:nvPr/>
        </p:nvSpPr>
        <p:spPr>
          <a:xfrm>
            <a:off x="5280025" y="1276175"/>
            <a:ext cx="187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 DE PRECIOS</a:t>
            </a:r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B9865B1C-1A94-4B1F-A2B4-DE616A44D476}"/>
              </a:ext>
            </a:extLst>
          </p:cNvPr>
          <p:cNvSpPr/>
          <p:nvPr/>
        </p:nvSpPr>
        <p:spPr>
          <a:xfrm>
            <a:off x="6103931" y="1905627"/>
            <a:ext cx="368300" cy="175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657FF90-F7A6-46BB-8900-EB400DAC41D8}"/>
              </a:ext>
            </a:extLst>
          </p:cNvPr>
          <p:cNvSpPr txBox="1"/>
          <p:nvPr/>
        </p:nvSpPr>
        <p:spPr>
          <a:xfrm>
            <a:off x="5982108" y="482641"/>
            <a:ext cx="187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BARRERAS DE ENTRADA</a:t>
            </a:r>
          </a:p>
        </p:txBody>
      </p:sp>
      <p:sp>
        <p:nvSpPr>
          <p:cNvPr id="30" name="Flecha: hacia abajo 29">
            <a:extLst>
              <a:ext uri="{FF2B5EF4-FFF2-40B4-BE49-F238E27FC236}">
                <a16:creationId xmlns:a16="http://schemas.microsoft.com/office/drawing/2014/main" id="{DC0AB543-D43D-452E-91BF-4898FF358E7F}"/>
              </a:ext>
            </a:extLst>
          </p:cNvPr>
          <p:cNvSpPr/>
          <p:nvPr/>
        </p:nvSpPr>
        <p:spPr>
          <a:xfrm>
            <a:off x="6790516" y="1917856"/>
            <a:ext cx="368300" cy="175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493CD93-98C6-4FD4-AE04-0E4555457B9C}"/>
              </a:ext>
            </a:extLst>
          </p:cNvPr>
          <p:cNvSpPr txBox="1"/>
          <p:nvPr/>
        </p:nvSpPr>
        <p:spPr>
          <a:xfrm>
            <a:off x="6605980" y="1204604"/>
            <a:ext cx="18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TECHOS</a:t>
            </a:r>
          </a:p>
        </p:txBody>
      </p:sp>
      <p:sp>
        <p:nvSpPr>
          <p:cNvPr id="32" name="Flecha: hacia abajo 31">
            <a:extLst>
              <a:ext uri="{FF2B5EF4-FFF2-40B4-BE49-F238E27FC236}">
                <a16:creationId xmlns:a16="http://schemas.microsoft.com/office/drawing/2014/main" id="{91CD328D-7ACA-432A-9FEA-F89262B3BED1}"/>
              </a:ext>
            </a:extLst>
          </p:cNvPr>
          <p:cNvSpPr/>
          <p:nvPr/>
        </p:nvSpPr>
        <p:spPr>
          <a:xfrm>
            <a:off x="7414160" y="1911356"/>
            <a:ext cx="368300" cy="175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C28BCD6-5B9A-4E78-B534-748E17D0C548}"/>
              </a:ext>
            </a:extLst>
          </p:cNvPr>
          <p:cNvSpPr txBox="1"/>
          <p:nvPr/>
        </p:nvSpPr>
        <p:spPr>
          <a:xfrm>
            <a:off x="7404087" y="774645"/>
            <a:ext cx="1870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NORMAS TRANSFERENCIA RIESGO</a:t>
            </a:r>
          </a:p>
        </p:txBody>
      </p:sp>
      <p:sp>
        <p:nvSpPr>
          <p:cNvPr id="34" name="Flecha: hacia abajo 33">
            <a:extLst>
              <a:ext uri="{FF2B5EF4-FFF2-40B4-BE49-F238E27FC236}">
                <a16:creationId xmlns:a16="http://schemas.microsoft.com/office/drawing/2014/main" id="{4E613CB3-9802-4B56-B0FA-DA56D81C2A69}"/>
              </a:ext>
            </a:extLst>
          </p:cNvPr>
          <p:cNvSpPr/>
          <p:nvPr/>
        </p:nvSpPr>
        <p:spPr>
          <a:xfrm rot="10800000">
            <a:off x="5571697" y="3587690"/>
            <a:ext cx="406410" cy="22360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2BC8335-C146-490C-A03E-3337A0286BB0}"/>
              </a:ext>
            </a:extLst>
          </p:cNvPr>
          <p:cNvSpPr txBox="1"/>
          <p:nvPr/>
        </p:nvSpPr>
        <p:spPr>
          <a:xfrm>
            <a:off x="5624110" y="5979081"/>
            <a:ext cx="1862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COMPLEJO MEDICO INDUSTRIAL</a:t>
            </a:r>
          </a:p>
        </p:txBody>
      </p:sp>
      <p:sp>
        <p:nvSpPr>
          <p:cNvPr id="36" name="Flecha: hacia abajo 35">
            <a:extLst>
              <a:ext uri="{FF2B5EF4-FFF2-40B4-BE49-F238E27FC236}">
                <a16:creationId xmlns:a16="http://schemas.microsoft.com/office/drawing/2014/main" id="{DC931825-56B9-4C5F-8512-22D36A23A918}"/>
              </a:ext>
            </a:extLst>
          </p:cNvPr>
          <p:cNvSpPr/>
          <p:nvPr/>
        </p:nvSpPr>
        <p:spPr>
          <a:xfrm rot="10800000">
            <a:off x="6258282" y="3549149"/>
            <a:ext cx="406410" cy="22360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5C300F9-972F-42AC-AE25-4E86578570FB}"/>
              </a:ext>
            </a:extLst>
          </p:cNvPr>
          <p:cNvSpPr txBox="1"/>
          <p:nvPr/>
        </p:nvSpPr>
        <p:spPr>
          <a:xfrm>
            <a:off x="6067783" y="5772090"/>
            <a:ext cx="186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JUDICIALIZACIÓN</a:t>
            </a:r>
          </a:p>
        </p:txBody>
      </p:sp>
      <p:sp>
        <p:nvSpPr>
          <p:cNvPr id="38" name="Flecha: hacia abajo 37">
            <a:extLst>
              <a:ext uri="{FF2B5EF4-FFF2-40B4-BE49-F238E27FC236}">
                <a16:creationId xmlns:a16="http://schemas.microsoft.com/office/drawing/2014/main" id="{85FFBCAB-1449-4302-B802-0BC04CDFC26A}"/>
              </a:ext>
            </a:extLst>
          </p:cNvPr>
          <p:cNvSpPr/>
          <p:nvPr/>
        </p:nvSpPr>
        <p:spPr>
          <a:xfrm rot="10800000">
            <a:off x="6819042" y="3578135"/>
            <a:ext cx="406410" cy="22360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06B0B93-7598-43DF-BC9E-4CF419305821}"/>
              </a:ext>
            </a:extLst>
          </p:cNvPr>
          <p:cNvSpPr txBox="1"/>
          <p:nvPr/>
        </p:nvSpPr>
        <p:spPr>
          <a:xfrm>
            <a:off x="6473017" y="6230280"/>
            <a:ext cx="186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PATENTES</a:t>
            </a:r>
          </a:p>
        </p:txBody>
      </p:sp>
      <p:sp>
        <p:nvSpPr>
          <p:cNvPr id="40" name="Flecha: hacia abajo 39">
            <a:extLst>
              <a:ext uri="{FF2B5EF4-FFF2-40B4-BE49-F238E27FC236}">
                <a16:creationId xmlns:a16="http://schemas.microsoft.com/office/drawing/2014/main" id="{F96E145F-3ABC-4584-85D4-2C1717ED3F15}"/>
              </a:ext>
            </a:extLst>
          </p:cNvPr>
          <p:cNvSpPr/>
          <p:nvPr/>
        </p:nvSpPr>
        <p:spPr>
          <a:xfrm rot="10800000">
            <a:off x="7339363" y="3635345"/>
            <a:ext cx="496142" cy="21659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54FC93A-0893-4345-BC85-66D4AF6E2811}"/>
              </a:ext>
            </a:extLst>
          </p:cNvPr>
          <p:cNvSpPr txBox="1"/>
          <p:nvPr/>
        </p:nvSpPr>
        <p:spPr>
          <a:xfrm>
            <a:off x="7050881" y="5999817"/>
            <a:ext cx="213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PAGO POR EVENTO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1362E72-C367-40DF-B62A-8E584AF46574}"/>
              </a:ext>
            </a:extLst>
          </p:cNvPr>
          <p:cNvSpPr txBox="1"/>
          <p:nvPr/>
        </p:nvSpPr>
        <p:spPr>
          <a:xfrm>
            <a:off x="8345077" y="1358073"/>
            <a:ext cx="1870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COPAGOS CONTRIBUCIÓN SOLIDARIA</a:t>
            </a:r>
          </a:p>
        </p:txBody>
      </p:sp>
    </p:spTree>
    <p:extLst>
      <p:ext uri="{BB962C8B-B14F-4D97-AF65-F5344CB8AC3E}">
        <p14:creationId xmlns:p14="http://schemas.microsoft.com/office/powerpoint/2010/main" val="4223438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lecha: hacia abajo 42">
            <a:extLst>
              <a:ext uri="{FF2B5EF4-FFF2-40B4-BE49-F238E27FC236}">
                <a16:creationId xmlns:a16="http://schemas.microsoft.com/office/drawing/2014/main" id="{3F8E4F3F-EDC5-4B92-9095-0E853B4D2640}"/>
              </a:ext>
            </a:extLst>
          </p:cNvPr>
          <p:cNvSpPr/>
          <p:nvPr/>
        </p:nvSpPr>
        <p:spPr>
          <a:xfrm>
            <a:off x="8003435" y="1917856"/>
            <a:ext cx="368300" cy="175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C5BEAAC-8680-4FFD-A763-F11FB7CD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06038371-17FE-4AC6-A951-1D9A77976AB4}"/>
              </a:ext>
            </a:extLst>
          </p:cNvPr>
          <p:cNvSpPr/>
          <p:nvPr/>
        </p:nvSpPr>
        <p:spPr>
          <a:xfrm>
            <a:off x="3808418" y="1835090"/>
            <a:ext cx="3683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A2BC209A-34A3-4990-B1EA-6D74FC1EBEF5}"/>
              </a:ext>
            </a:extLst>
          </p:cNvPr>
          <p:cNvSpPr/>
          <p:nvPr/>
        </p:nvSpPr>
        <p:spPr>
          <a:xfrm>
            <a:off x="4492625" y="1813868"/>
            <a:ext cx="3683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0FC5FA83-A189-42A6-A66B-C9D8CB2A6CD8}"/>
              </a:ext>
            </a:extLst>
          </p:cNvPr>
          <p:cNvSpPr/>
          <p:nvPr/>
        </p:nvSpPr>
        <p:spPr>
          <a:xfrm>
            <a:off x="2519360" y="1825535"/>
            <a:ext cx="3683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4259E67D-5915-4900-9CC9-39C9661B413A}"/>
              </a:ext>
            </a:extLst>
          </p:cNvPr>
          <p:cNvSpPr/>
          <p:nvPr/>
        </p:nvSpPr>
        <p:spPr>
          <a:xfrm>
            <a:off x="3163889" y="1804829"/>
            <a:ext cx="368300" cy="1752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lecha: a la izquierda y derecha 8">
            <a:extLst>
              <a:ext uri="{FF2B5EF4-FFF2-40B4-BE49-F238E27FC236}">
                <a16:creationId xmlns:a16="http://schemas.microsoft.com/office/drawing/2014/main" id="{58CFFE08-824D-48F0-B1BE-6A8ED66A971D}"/>
              </a:ext>
            </a:extLst>
          </p:cNvPr>
          <p:cNvSpPr/>
          <p:nvPr/>
        </p:nvSpPr>
        <p:spPr>
          <a:xfrm>
            <a:off x="2387598" y="3587690"/>
            <a:ext cx="6223001" cy="431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9EB21DF-7575-4014-9C8A-FF9E2FBD9354}"/>
              </a:ext>
            </a:extLst>
          </p:cNvPr>
          <p:cNvSpPr txBox="1"/>
          <p:nvPr/>
        </p:nvSpPr>
        <p:spPr>
          <a:xfrm>
            <a:off x="1670050" y="3635345"/>
            <a:ext cx="704850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UPC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9F62A15-26C6-4928-87F7-B65F3782803C}"/>
              </a:ext>
            </a:extLst>
          </p:cNvPr>
          <p:cNvSpPr txBox="1"/>
          <p:nvPr/>
        </p:nvSpPr>
        <p:spPr>
          <a:xfrm>
            <a:off x="8688054" y="3633608"/>
            <a:ext cx="571500" cy="40011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PBS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39F53AA-4E1C-4550-B0AE-B71AD21BF72F}"/>
              </a:ext>
            </a:extLst>
          </p:cNvPr>
          <p:cNvSpPr txBox="1"/>
          <p:nvPr/>
        </p:nvSpPr>
        <p:spPr>
          <a:xfrm>
            <a:off x="4825996" y="219418"/>
            <a:ext cx="606425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B95EB61-C1FE-4F70-BADD-CBD425371D50}"/>
              </a:ext>
            </a:extLst>
          </p:cNvPr>
          <p:cNvSpPr txBox="1"/>
          <p:nvPr/>
        </p:nvSpPr>
        <p:spPr>
          <a:xfrm>
            <a:off x="4806942" y="6420781"/>
            <a:ext cx="498475" cy="36933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IPS</a:t>
            </a:r>
          </a:p>
        </p:txBody>
      </p:sp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1E209DF8-A9D7-4295-81E5-E1E0E65B0ED0}"/>
              </a:ext>
            </a:extLst>
          </p:cNvPr>
          <p:cNvSpPr/>
          <p:nvPr/>
        </p:nvSpPr>
        <p:spPr>
          <a:xfrm rot="10800000">
            <a:off x="3154363" y="3520160"/>
            <a:ext cx="319082" cy="22265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lecha: hacia abajo 14">
            <a:extLst>
              <a:ext uri="{FF2B5EF4-FFF2-40B4-BE49-F238E27FC236}">
                <a16:creationId xmlns:a16="http://schemas.microsoft.com/office/drawing/2014/main" id="{65C5D771-2DA9-46CB-86E1-D3039836DE79}"/>
              </a:ext>
            </a:extLst>
          </p:cNvPr>
          <p:cNvSpPr/>
          <p:nvPr/>
        </p:nvSpPr>
        <p:spPr>
          <a:xfrm rot="10800000">
            <a:off x="4454515" y="3520159"/>
            <a:ext cx="406410" cy="2236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987A2030-1AA3-485B-9181-C5F27CC6A702}"/>
              </a:ext>
            </a:extLst>
          </p:cNvPr>
          <p:cNvSpPr/>
          <p:nvPr/>
        </p:nvSpPr>
        <p:spPr>
          <a:xfrm rot="10800000">
            <a:off x="3784598" y="3608912"/>
            <a:ext cx="406412" cy="2129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8743F0E7-6EB5-4FEB-865B-AEF83405779E}"/>
              </a:ext>
            </a:extLst>
          </p:cNvPr>
          <p:cNvSpPr/>
          <p:nvPr/>
        </p:nvSpPr>
        <p:spPr>
          <a:xfrm rot="10800000">
            <a:off x="2568573" y="3533100"/>
            <a:ext cx="406411" cy="2213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64E6C20-A56F-4F11-8350-E7B47538B914}"/>
              </a:ext>
            </a:extLst>
          </p:cNvPr>
          <p:cNvSpPr txBox="1"/>
          <p:nvPr/>
        </p:nvSpPr>
        <p:spPr>
          <a:xfrm>
            <a:off x="1774833" y="1258767"/>
            <a:ext cx="1628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ASEGURADOR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82C8581-C6E5-422C-A254-3248A69784D8}"/>
              </a:ext>
            </a:extLst>
          </p:cNvPr>
          <p:cNvSpPr txBox="1"/>
          <p:nvPr/>
        </p:nvSpPr>
        <p:spPr>
          <a:xfrm>
            <a:off x="2182813" y="637051"/>
            <a:ext cx="2698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CONTENCION DE COSTOS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4E2D584-8322-4361-94F2-CA72A107FC5A}"/>
              </a:ext>
            </a:extLst>
          </p:cNvPr>
          <p:cNvSpPr txBox="1"/>
          <p:nvPr/>
        </p:nvSpPr>
        <p:spPr>
          <a:xfrm>
            <a:off x="3403604" y="981769"/>
            <a:ext cx="187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COMPRA INTELIGENTE PGP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1FB869F-7791-42BA-A56D-7A23982365C7}"/>
              </a:ext>
            </a:extLst>
          </p:cNvPr>
          <p:cNvSpPr txBox="1"/>
          <p:nvPr/>
        </p:nvSpPr>
        <p:spPr>
          <a:xfrm>
            <a:off x="4592236" y="960305"/>
            <a:ext cx="18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AUTORIZACIONES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30881C7-F7A2-4FAA-A89B-0DB7466C9163}"/>
              </a:ext>
            </a:extLst>
          </p:cNvPr>
          <p:cNvSpPr txBox="1"/>
          <p:nvPr/>
        </p:nvSpPr>
        <p:spPr>
          <a:xfrm>
            <a:off x="1611307" y="5801281"/>
            <a:ext cx="186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PRODUCTIVIDAD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CE8A754-164B-42AC-ABBD-0A1EE59DA198}"/>
              </a:ext>
            </a:extLst>
          </p:cNvPr>
          <p:cNvSpPr txBox="1"/>
          <p:nvPr/>
        </p:nvSpPr>
        <p:spPr>
          <a:xfrm>
            <a:off x="2290762" y="6404905"/>
            <a:ext cx="186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FACTURACIÓN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3F354C6-FB7F-4CE5-B039-7E5C71A03A48}"/>
              </a:ext>
            </a:extLst>
          </p:cNvPr>
          <p:cNvSpPr txBox="1"/>
          <p:nvPr/>
        </p:nvSpPr>
        <p:spPr>
          <a:xfrm>
            <a:off x="3338513" y="5911551"/>
            <a:ext cx="18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SERVICIOS RENTABLES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41FC329B-F660-47EB-B456-67FADEA1636C}"/>
              </a:ext>
            </a:extLst>
          </p:cNvPr>
          <p:cNvSpPr txBox="1"/>
          <p:nvPr/>
        </p:nvSpPr>
        <p:spPr>
          <a:xfrm>
            <a:off x="4425943" y="5729030"/>
            <a:ext cx="1862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SOSTENIBILIDAD FINANCIERA</a:t>
            </a:r>
          </a:p>
        </p:txBody>
      </p:sp>
      <p:sp>
        <p:nvSpPr>
          <p:cNvPr id="26" name="Flecha: hacia abajo 25">
            <a:extLst>
              <a:ext uri="{FF2B5EF4-FFF2-40B4-BE49-F238E27FC236}">
                <a16:creationId xmlns:a16="http://schemas.microsoft.com/office/drawing/2014/main" id="{1807CD90-4C36-40FE-B5E0-C592918C6152}"/>
              </a:ext>
            </a:extLst>
          </p:cNvPr>
          <p:cNvSpPr/>
          <p:nvPr/>
        </p:nvSpPr>
        <p:spPr>
          <a:xfrm>
            <a:off x="5429245" y="1882745"/>
            <a:ext cx="368300" cy="175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E423B26-A10F-4860-B908-FAB71159E128}"/>
              </a:ext>
            </a:extLst>
          </p:cNvPr>
          <p:cNvSpPr txBox="1"/>
          <p:nvPr/>
        </p:nvSpPr>
        <p:spPr>
          <a:xfrm>
            <a:off x="5280025" y="1276175"/>
            <a:ext cx="187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 DE PRECIOS</a:t>
            </a:r>
          </a:p>
        </p:txBody>
      </p:sp>
      <p:sp>
        <p:nvSpPr>
          <p:cNvPr id="28" name="Flecha: hacia abajo 27">
            <a:extLst>
              <a:ext uri="{FF2B5EF4-FFF2-40B4-BE49-F238E27FC236}">
                <a16:creationId xmlns:a16="http://schemas.microsoft.com/office/drawing/2014/main" id="{B9865B1C-1A94-4B1F-A2B4-DE616A44D476}"/>
              </a:ext>
            </a:extLst>
          </p:cNvPr>
          <p:cNvSpPr/>
          <p:nvPr/>
        </p:nvSpPr>
        <p:spPr>
          <a:xfrm>
            <a:off x="6103931" y="1905627"/>
            <a:ext cx="368300" cy="175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657FF90-F7A6-46BB-8900-EB400DAC41D8}"/>
              </a:ext>
            </a:extLst>
          </p:cNvPr>
          <p:cNvSpPr txBox="1"/>
          <p:nvPr/>
        </p:nvSpPr>
        <p:spPr>
          <a:xfrm>
            <a:off x="5982108" y="482641"/>
            <a:ext cx="1870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BARRERAS DE ENTRADA</a:t>
            </a:r>
          </a:p>
        </p:txBody>
      </p:sp>
      <p:sp>
        <p:nvSpPr>
          <p:cNvPr id="30" name="Flecha: hacia abajo 29">
            <a:extLst>
              <a:ext uri="{FF2B5EF4-FFF2-40B4-BE49-F238E27FC236}">
                <a16:creationId xmlns:a16="http://schemas.microsoft.com/office/drawing/2014/main" id="{DC0AB543-D43D-452E-91BF-4898FF358E7F}"/>
              </a:ext>
            </a:extLst>
          </p:cNvPr>
          <p:cNvSpPr/>
          <p:nvPr/>
        </p:nvSpPr>
        <p:spPr>
          <a:xfrm>
            <a:off x="6790516" y="1917856"/>
            <a:ext cx="368300" cy="175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493CD93-98C6-4FD4-AE04-0E4555457B9C}"/>
              </a:ext>
            </a:extLst>
          </p:cNvPr>
          <p:cNvSpPr txBox="1"/>
          <p:nvPr/>
        </p:nvSpPr>
        <p:spPr>
          <a:xfrm>
            <a:off x="6605980" y="1204604"/>
            <a:ext cx="1870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TECHOS</a:t>
            </a:r>
          </a:p>
        </p:txBody>
      </p:sp>
      <p:sp>
        <p:nvSpPr>
          <p:cNvPr id="32" name="Flecha: hacia abajo 31">
            <a:extLst>
              <a:ext uri="{FF2B5EF4-FFF2-40B4-BE49-F238E27FC236}">
                <a16:creationId xmlns:a16="http://schemas.microsoft.com/office/drawing/2014/main" id="{91CD328D-7ACA-432A-9FEA-F89262B3BED1}"/>
              </a:ext>
            </a:extLst>
          </p:cNvPr>
          <p:cNvSpPr/>
          <p:nvPr/>
        </p:nvSpPr>
        <p:spPr>
          <a:xfrm>
            <a:off x="7414160" y="1911356"/>
            <a:ext cx="368300" cy="1752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C28BCD6-5B9A-4E78-B534-748E17D0C548}"/>
              </a:ext>
            </a:extLst>
          </p:cNvPr>
          <p:cNvSpPr txBox="1"/>
          <p:nvPr/>
        </p:nvSpPr>
        <p:spPr>
          <a:xfrm>
            <a:off x="7404087" y="774645"/>
            <a:ext cx="1870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NORMAS TRANSFERENCIA RIESGO</a:t>
            </a:r>
          </a:p>
        </p:txBody>
      </p:sp>
      <p:sp>
        <p:nvSpPr>
          <p:cNvPr id="34" name="Flecha: hacia abajo 33">
            <a:extLst>
              <a:ext uri="{FF2B5EF4-FFF2-40B4-BE49-F238E27FC236}">
                <a16:creationId xmlns:a16="http://schemas.microsoft.com/office/drawing/2014/main" id="{4E613CB3-9802-4B56-B0FA-DA56D81C2A69}"/>
              </a:ext>
            </a:extLst>
          </p:cNvPr>
          <p:cNvSpPr/>
          <p:nvPr/>
        </p:nvSpPr>
        <p:spPr>
          <a:xfrm rot="10800000">
            <a:off x="5571697" y="3587690"/>
            <a:ext cx="406410" cy="22360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82BC8335-C146-490C-A03E-3337A0286BB0}"/>
              </a:ext>
            </a:extLst>
          </p:cNvPr>
          <p:cNvSpPr txBox="1"/>
          <p:nvPr/>
        </p:nvSpPr>
        <p:spPr>
          <a:xfrm>
            <a:off x="5624110" y="5979081"/>
            <a:ext cx="1862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COMPLEJO MEDICO INDUSTRIAL</a:t>
            </a:r>
          </a:p>
        </p:txBody>
      </p:sp>
      <p:sp>
        <p:nvSpPr>
          <p:cNvPr id="36" name="Flecha: hacia abajo 35">
            <a:extLst>
              <a:ext uri="{FF2B5EF4-FFF2-40B4-BE49-F238E27FC236}">
                <a16:creationId xmlns:a16="http://schemas.microsoft.com/office/drawing/2014/main" id="{DC931825-56B9-4C5F-8512-22D36A23A918}"/>
              </a:ext>
            </a:extLst>
          </p:cNvPr>
          <p:cNvSpPr/>
          <p:nvPr/>
        </p:nvSpPr>
        <p:spPr>
          <a:xfrm rot="10800000">
            <a:off x="6258282" y="3549149"/>
            <a:ext cx="406410" cy="22360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5C300F9-972F-42AC-AE25-4E86578570FB}"/>
              </a:ext>
            </a:extLst>
          </p:cNvPr>
          <p:cNvSpPr txBox="1"/>
          <p:nvPr/>
        </p:nvSpPr>
        <p:spPr>
          <a:xfrm>
            <a:off x="6067783" y="5772090"/>
            <a:ext cx="186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JUDICIALIZACIÓN</a:t>
            </a:r>
          </a:p>
        </p:txBody>
      </p:sp>
      <p:sp>
        <p:nvSpPr>
          <p:cNvPr id="38" name="Flecha: hacia abajo 37">
            <a:extLst>
              <a:ext uri="{FF2B5EF4-FFF2-40B4-BE49-F238E27FC236}">
                <a16:creationId xmlns:a16="http://schemas.microsoft.com/office/drawing/2014/main" id="{85FFBCAB-1449-4302-B802-0BC04CDFC26A}"/>
              </a:ext>
            </a:extLst>
          </p:cNvPr>
          <p:cNvSpPr/>
          <p:nvPr/>
        </p:nvSpPr>
        <p:spPr>
          <a:xfrm rot="10800000">
            <a:off x="6819042" y="3578135"/>
            <a:ext cx="406410" cy="223608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06B0B93-7598-43DF-BC9E-4CF419305821}"/>
              </a:ext>
            </a:extLst>
          </p:cNvPr>
          <p:cNvSpPr txBox="1"/>
          <p:nvPr/>
        </p:nvSpPr>
        <p:spPr>
          <a:xfrm>
            <a:off x="6473017" y="6230280"/>
            <a:ext cx="186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PATENTES</a:t>
            </a:r>
          </a:p>
        </p:txBody>
      </p:sp>
      <p:sp>
        <p:nvSpPr>
          <p:cNvPr id="40" name="Flecha: hacia abajo 39">
            <a:extLst>
              <a:ext uri="{FF2B5EF4-FFF2-40B4-BE49-F238E27FC236}">
                <a16:creationId xmlns:a16="http://schemas.microsoft.com/office/drawing/2014/main" id="{F96E145F-3ABC-4584-85D4-2C1717ED3F15}"/>
              </a:ext>
            </a:extLst>
          </p:cNvPr>
          <p:cNvSpPr/>
          <p:nvPr/>
        </p:nvSpPr>
        <p:spPr>
          <a:xfrm rot="10800000">
            <a:off x="7339363" y="3635345"/>
            <a:ext cx="496142" cy="216593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E54FC93A-0893-4345-BC85-66D4AF6E2811}"/>
              </a:ext>
            </a:extLst>
          </p:cNvPr>
          <p:cNvSpPr txBox="1"/>
          <p:nvPr/>
        </p:nvSpPr>
        <p:spPr>
          <a:xfrm>
            <a:off x="7050881" y="5999817"/>
            <a:ext cx="2133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PAGO POR EVENTO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1362E72-C367-40DF-B62A-8E584AF46574}"/>
              </a:ext>
            </a:extLst>
          </p:cNvPr>
          <p:cNvSpPr txBox="1"/>
          <p:nvPr/>
        </p:nvSpPr>
        <p:spPr>
          <a:xfrm>
            <a:off x="8345077" y="1358073"/>
            <a:ext cx="1870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COPAGOS CONTRIBUCIÓN SOLIDARIA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A2F61D4-BF55-93AE-92CE-B858077D3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181" y="551972"/>
            <a:ext cx="8187638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4-Plantilla-presentaciones (2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pt1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1450" marR="0" indent="-171450" algn="ctr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Tahoma" charset="0"/>
          <a:buChar char="-"/>
          <a:tabLst/>
          <a:defRPr kumimoji="0" lang="es-ES_tradn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71450" marR="0" indent="-171450" algn="ctr" defTabSz="914400" rtl="0" eaLnBrk="0" fontAlgn="base" latinLnBrk="0" hangingPunct="0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 typeface="Tahoma" charset="0"/>
          <a:buChar char="-"/>
          <a:tabLst/>
          <a:defRPr kumimoji="0" lang="es-ES_tradn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bc7fa6d9-f289-453f-8d65-26d024cbc172">SK56FQYSNTNA-274-2</_dlc_DocId>
    <_dlc_DocIdUrl xmlns="bc7fa6d9-f289-453f-8d65-26d024cbc172">
      <Url>https://intranet.minsalud.gov.co/comunicaciones/_layouts/15/DocIdRedir.aspx?ID=SK56FQYSNTNA-274-2</Url>
      <Description>SK56FQYSNTNA-274-2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EBA341737EA7547BFF91A63EFF47A0F" ma:contentTypeVersion="6" ma:contentTypeDescription="Crear nuevo documento." ma:contentTypeScope="" ma:versionID="e2b594cdc4f1c90c52f2206d6a2f3bf7">
  <xsd:schema xmlns:xsd="http://www.w3.org/2001/XMLSchema" xmlns:xs="http://www.w3.org/2001/XMLSchema" xmlns:p="http://schemas.microsoft.com/office/2006/metadata/properties" xmlns:ns1="http://schemas.microsoft.com/sharepoint/v3" xmlns:ns2="bc7fa6d9-f289-453f-8d65-26d024cbc172" targetNamespace="http://schemas.microsoft.com/office/2006/metadata/properties" ma:root="true" ma:fieldsID="8bb5af9d77143b3c3df6ceddcee363b6" ns1:_="" ns2:_="">
    <xsd:import namespace="http://schemas.microsoft.com/sharepoint/v3"/>
    <xsd:import namespace="bc7fa6d9-f289-453f-8d65-26d024cbc17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7fa6d9-f289-453f-8d65-26d024cbc17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  <xsd:element name="SharedWithUsers" ma:index="13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F0C1F8-CB64-4737-9F5A-FB77BD458C9C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www.w3.org/XML/1998/namespace"/>
    <ds:schemaRef ds:uri="http://schemas.openxmlformats.org/package/2006/metadata/core-properties"/>
    <ds:schemaRef ds:uri="bc7fa6d9-f289-453f-8d65-26d024cbc172"/>
  </ds:schemaRefs>
</ds:datastoreItem>
</file>

<file path=customXml/itemProps2.xml><?xml version="1.0" encoding="utf-8"?>
<ds:datastoreItem xmlns:ds="http://schemas.openxmlformats.org/officeDocument/2006/customXml" ds:itemID="{70C1B22A-D91E-4E0B-BE1C-B80CBB0BC1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c7fa6d9-f289-453f-8d65-26d024cbc1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95BBD54-508D-410D-BD58-8FE9953CE6C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007828BC-4E24-4BBE-A6DC-7088ACF7F7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1346</TotalTime>
  <Words>2225</Words>
  <Application>Microsoft Office PowerPoint</Application>
  <PresentationFormat>Panorámica</PresentationFormat>
  <Paragraphs>346</Paragraphs>
  <Slides>48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16</vt:i4>
      </vt:variant>
      <vt:variant>
        <vt:lpstr>Tema</vt:lpstr>
      </vt:variant>
      <vt:variant>
        <vt:i4>11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78" baseType="lpstr">
      <vt:lpstr>Alaska</vt:lpstr>
      <vt:lpstr>Arial</vt:lpstr>
      <vt:lpstr>Arial Black</vt:lpstr>
      <vt:lpstr>Arial Narrow</vt:lpstr>
      <vt:lpstr>Calibri</vt:lpstr>
      <vt:lpstr>Calibri Light</vt:lpstr>
      <vt:lpstr>Century Gothic</vt:lpstr>
      <vt:lpstr>Courier New</vt:lpstr>
      <vt:lpstr>Franklin Gothic Medium</vt:lpstr>
      <vt:lpstr>Georgia</vt:lpstr>
      <vt:lpstr>Montserrat</vt:lpstr>
      <vt:lpstr>Palatino Linotype</vt:lpstr>
      <vt:lpstr>Tahoma</vt:lpstr>
      <vt:lpstr>Times</vt:lpstr>
      <vt:lpstr>Times New Roman</vt:lpstr>
      <vt:lpstr>Wingdings</vt:lpstr>
      <vt:lpstr>Tema de Office</vt:lpstr>
      <vt:lpstr>04-Plantilla-presentaciones (2)</vt:lpstr>
      <vt:lpstr>3_Tema de Office</vt:lpstr>
      <vt:lpstr>2_Tema de Office</vt:lpstr>
      <vt:lpstr>6_Tema de Office</vt:lpstr>
      <vt:lpstr>7_Tema de Office</vt:lpstr>
      <vt:lpstr>4_Tema de Office</vt:lpstr>
      <vt:lpstr>8_Tema de Office</vt:lpstr>
      <vt:lpstr>ppt1</vt:lpstr>
      <vt:lpstr>1_Executive</vt:lpstr>
      <vt:lpstr>9_Tema de Office</vt:lpstr>
      <vt:lpstr>Photo Editor Photo</vt:lpstr>
      <vt:lpstr>Clip</vt:lpstr>
      <vt:lpstr>Imagen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PHC- APS</vt:lpstr>
      <vt:lpstr>PHC- APS</vt:lpstr>
      <vt:lpstr>Consideraciones para la discusión sobre APS en Colombia</vt:lpstr>
      <vt:lpstr>LA REORIENTACION DE LOS SERVICIOS SANITARIOS</vt:lpstr>
      <vt:lpstr>LA REORIENTACION DE LOS SERVICIOS SANITARIOS</vt:lpstr>
      <vt:lpstr>Presentación de PowerPoint</vt:lpstr>
      <vt:lpstr>Salud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RISS en el marco de la APS</vt:lpstr>
      <vt:lpstr>Definiciones de Atención Integrada  en Salud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ALBERTO MARTINEZ SALDARRIAGA</cp:lastModifiedBy>
  <cp:revision>60</cp:revision>
  <dcterms:created xsi:type="dcterms:W3CDTF">2022-08-16T19:47:28Z</dcterms:created>
  <dcterms:modified xsi:type="dcterms:W3CDTF">2023-01-31T13:21:45Z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0x0101007EBA341737EA7547BFF91A63EFF47A0F</vt:lpwstr>
  </property>
  <property fmtid="{D5CDD505-2E9C-101B-9397-08002B2CF9AE}" pid="3" name="_dlc_DocIdItemGuid">
    <vt:lpwstr>4eb91d03-973a-4a2d-822c-9cc7094d8d80</vt:lpwstr>
  </property>
</Properties>
</file>